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21" r:id="rId1"/>
  </p:sldMasterIdLst>
  <p:notesMasterIdLst>
    <p:notesMasterId r:id="rId68"/>
  </p:notesMasterIdLst>
  <p:handoutMasterIdLst>
    <p:handoutMasterId r:id="rId69"/>
  </p:handoutMasterIdLst>
  <p:sldIdLst>
    <p:sldId id="771" r:id="rId2"/>
    <p:sldId id="772" r:id="rId3"/>
    <p:sldId id="774" r:id="rId4"/>
    <p:sldId id="773" r:id="rId5"/>
    <p:sldId id="770" r:id="rId6"/>
    <p:sldId id="670" r:id="rId7"/>
    <p:sldId id="651" r:id="rId8"/>
    <p:sldId id="751" r:id="rId9"/>
    <p:sldId id="631" r:id="rId10"/>
    <p:sldId id="653" r:id="rId11"/>
    <p:sldId id="736" r:id="rId12"/>
    <p:sldId id="779" r:id="rId13"/>
    <p:sldId id="752" r:id="rId14"/>
    <p:sldId id="720" r:id="rId15"/>
    <p:sldId id="698" r:id="rId16"/>
    <p:sldId id="722" r:id="rId17"/>
    <p:sldId id="632" r:id="rId18"/>
    <p:sldId id="765" r:id="rId19"/>
    <p:sldId id="731" r:id="rId20"/>
    <p:sldId id="753" r:id="rId21"/>
    <p:sldId id="754" r:id="rId22"/>
    <p:sldId id="721" r:id="rId23"/>
    <p:sldId id="656" r:id="rId24"/>
    <p:sldId id="635" r:id="rId25"/>
    <p:sldId id="649" r:id="rId26"/>
    <p:sldId id="636" r:id="rId27"/>
    <p:sldId id="768" r:id="rId28"/>
    <p:sldId id="737" r:id="rId29"/>
    <p:sldId id="663" r:id="rId30"/>
    <p:sldId id="643" r:id="rId31"/>
    <p:sldId id="749" r:id="rId32"/>
    <p:sldId id="755" r:id="rId33"/>
    <p:sldId id="724" r:id="rId34"/>
    <p:sldId id="732" r:id="rId35"/>
    <p:sldId id="726" r:id="rId36"/>
    <p:sldId id="739" r:id="rId37"/>
    <p:sldId id="727" r:id="rId38"/>
    <p:sldId id="728" r:id="rId39"/>
    <p:sldId id="729" r:id="rId40"/>
    <p:sldId id="684" r:id="rId41"/>
    <p:sldId id="685" r:id="rId42"/>
    <p:sldId id="688" r:id="rId43"/>
    <p:sldId id="777" r:id="rId44"/>
    <p:sldId id="690" r:id="rId45"/>
    <p:sldId id="691" r:id="rId46"/>
    <p:sldId id="693" r:id="rId47"/>
    <p:sldId id="759" r:id="rId48"/>
    <p:sldId id="694" r:id="rId49"/>
    <p:sldId id="745" r:id="rId50"/>
    <p:sldId id="775" r:id="rId51"/>
    <p:sldId id="699" r:id="rId52"/>
    <p:sldId id="700" r:id="rId53"/>
    <p:sldId id="701" r:id="rId54"/>
    <p:sldId id="762" r:id="rId55"/>
    <p:sldId id="710" r:id="rId56"/>
    <p:sldId id="711" r:id="rId57"/>
    <p:sldId id="714" r:id="rId58"/>
    <p:sldId id="776" r:id="rId59"/>
    <p:sldId id="763" r:id="rId60"/>
    <p:sldId id="717" r:id="rId61"/>
    <p:sldId id="778" r:id="rId62"/>
    <p:sldId id="767" r:id="rId63"/>
    <p:sldId id="667" r:id="rId64"/>
    <p:sldId id="769" r:id="rId65"/>
    <p:sldId id="683" r:id="rId66"/>
    <p:sldId id="748" r:id="rId67"/>
  </p:sldIdLst>
  <p:sldSz cx="9144000" cy="6858000" type="screen4x3"/>
  <p:notesSz cx="6858000" cy="9080500"/>
  <p:defaultTextStyle>
    <a:defPPr>
      <a:defRPr lang="en-US"/>
    </a:defPPr>
    <a:lvl1pPr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i="1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i="1"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31" autoAdjust="0"/>
    <p:restoredTop sz="81834" autoAdjust="0"/>
  </p:normalViewPr>
  <p:slideViewPr>
    <p:cSldViewPr>
      <p:cViewPr varScale="1">
        <p:scale>
          <a:sx n="65" d="100"/>
          <a:sy n="65" d="100"/>
        </p:scale>
        <p:origin x="-1808" y="-11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48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00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notesMaster" Target="notesMasters/notesMaster1.xml"/><Relationship Id="rId69" Type="http://schemas.openxmlformats.org/officeDocument/2006/relationships/handoutMaster" Target="handoutMasters/handoutMaster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printerSettings" Target="printerSettings/printerSettings1.bin"/><Relationship Id="rId71" Type="http://schemas.openxmlformats.org/officeDocument/2006/relationships/presProps" Target="presProps.xml"/><Relationship Id="rId72" Type="http://schemas.openxmlformats.org/officeDocument/2006/relationships/viewProps" Target="viewProp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theme" Target="theme/theme1.xml"/><Relationship Id="rId74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F27AD29-F938-423D-B5E9-100A5CBAB23E}" type="datetimeFigureOut">
              <a:rPr lang="en-US" smtClean="0"/>
              <a:pPr/>
              <a:t>5/4/12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24899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24899"/>
            <a:ext cx="2971800" cy="45402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F0DD753-AD94-47C7-A7A0-A85CF865A17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718287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47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5476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58875" y="681038"/>
            <a:ext cx="4540250" cy="3405187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82949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13238"/>
            <a:ext cx="5486400" cy="408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82950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24899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i="0"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2951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24899"/>
            <a:ext cx="2971800" cy="454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i="0" smtClean="0"/>
            </a:lvl1pPr>
          </a:lstStyle>
          <a:p>
            <a:pPr>
              <a:defRPr/>
            </a:pPr>
            <a:fld id="{62656994-0178-4498-A7F7-15E41C9E067A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17793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8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4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1</a:t>
            </a:fld>
            <a:endParaRPr lang="en-US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25</a:t>
            </a:fld>
            <a:endParaRPr lang="en-US" dirty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26</a:t>
            </a:fld>
            <a:endParaRPr lang="en-US" dirty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28</a:t>
            </a:fld>
            <a:endParaRPr lang="en-US" dirty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30</a:t>
            </a:fld>
            <a:endParaRPr lang="en-US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lvl="0"/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31</a:t>
            </a:fld>
            <a:endParaRPr lang="en-US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64</a:t>
            </a:fld>
            <a:endParaRPr 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5</a:t>
            </a:fld>
            <a:endParaRPr lang="en-US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8</a:t>
            </a:fld>
            <a:endParaRPr lang="en-US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9</a:t>
            </a:fld>
            <a:endParaRPr lang="en-US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16</a:t>
            </a:fld>
            <a:endParaRPr lang="en-US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Arial" charset="0"/>
              <a:ea typeface="+mn-ea"/>
              <a:cs typeface="+mn-cs"/>
            </a:endParaRP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17</a:t>
            </a:fld>
            <a:endParaRPr lang="en-US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19</a:t>
            </a:fld>
            <a:endParaRPr lang="en-US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21</a:t>
            </a:fld>
            <a:endParaRPr lang="en-US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2656994-0178-4498-A7F7-15E41C9E067A}" type="slidenum">
              <a:rPr lang="en-US" smtClean="0"/>
              <a:pPr>
                <a:defRPr/>
              </a:pPr>
              <a:t>24</a:t>
            </a:fld>
            <a:endParaRPr lang="en-US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Line 2"/>
          <p:cNvSpPr>
            <a:spLocks noChangeShapeType="1"/>
          </p:cNvSpPr>
          <p:nvPr/>
        </p:nvSpPr>
        <p:spPr bwMode="auto">
          <a:xfrm>
            <a:off x="7315200" y="1066800"/>
            <a:ext cx="0" cy="44958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grpSp>
        <p:nvGrpSpPr>
          <p:cNvPr id="5" name="Group 8"/>
          <p:cNvGrpSpPr>
            <a:grpSpLocks/>
          </p:cNvGrpSpPr>
          <p:nvPr/>
        </p:nvGrpSpPr>
        <p:grpSpPr bwMode="auto">
          <a:xfrm>
            <a:off x="7493000" y="2992438"/>
            <a:ext cx="1338263" cy="2189162"/>
            <a:chOff x="4704" y="1885"/>
            <a:chExt cx="843" cy="1379"/>
          </a:xfrm>
        </p:grpSpPr>
        <p:sp>
          <p:nvSpPr>
            <p:cNvPr id="6" name="Oval 9"/>
            <p:cNvSpPr>
              <a:spLocks noChangeArrowheads="1"/>
            </p:cNvSpPr>
            <p:nvPr/>
          </p:nvSpPr>
          <p:spPr bwMode="auto">
            <a:xfrm>
              <a:off x="4704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" name="Oval 10"/>
            <p:cNvSpPr>
              <a:spLocks noChangeArrowheads="1"/>
            </p:cNvSpPr>
            <p:nvPr/>
          </p:nvSpPr>
          <p:spPr bwMode="auto">
            <a:xfrm>
              <a:off x="4883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8" name="Oval 11"/>
            <p:cNvSpPr>
              <a:spLocks noChangeArrowheads="1"/>
            </p:cNvSpPr>
            <p:nvPr/>
          </p:nvSpPr>
          <p:spPr bwMode="auto">
            <a:xfrm>
              <a:off x="5062" y="1885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9" name="Oval 12"/>
            <p:cNvSpPr>
              <a:spLocks noChangeArrowheads="1"/>
            </p:cNvSpPr>
            <p:nvPr/>
          </p:nvSpPr>
          <p:spPr bwMode="auto">
            <a:xfrm>
              <a:off x="4704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0" name="Oval 13"/>
            <p:cNvSpPr>
              <a:spLocks noChangeArrowheads="1"/>
            </p:cNvSpPr>
            <p:nvPr/>
          </p:nvSpPr>
          <p:spPr bwMode="auto">
            <a:xfrm>
              <a:off x="4883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1" name="Oval 14"/>
            <p:cNvSpPr>
              <a:spLocks noChangeArrowheads="1"/>
            </p:cNvSpPr>
            <p:nvPr/>
          </p:nvSpPr>
          <p:spPr bwMode="auto">
            <a:xfrm>
              <a:off x="5062" y="2064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2" name="Oval 15"/>
            <p:cNvSpPr>
              <a:spLocks noChangeArrowheads="1"/>
            </p:cNvSpPr>
            <p:nvPr/>
          </p:nvSpPr>
          <p:spPr bwMode="auto">
            <a:xfrm>
              <a:off x="5241" y="2064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3" name="Oval 16"/>
            <p:cNvSpPr>
              <a:spLocks noChangeArrowheads="1"/>
            </p:cNvSpPr>
            <p:nvPr/>
          </p:nvSpPr>
          <p:spPr bwMode="auto">
            <a:xfrm>
              <a:off x="4704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4" name="Oval 17"/>
            <p:cNvSpPr>
              <a:spLocks noChangeArrowheads="1"/>
            </p:cNvSpPr>
            <p:nvPr/>
          </p:nvSpPr>
          <p:spPr bwMode="auto">
            <a:xfrm>
              <a:off x="4883" y="2243"/>
              <a:ext cx="127" cy="127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5" name="Oval 18"/>
            <p:cNvSpPr>
              <a:spLocks noChangeArrowheads="1"/>
            </p:cNvSpPr>
            <p:nvPr/>
          </p:nvSpPr>
          <p:spPr bwMode="auto">
            <a:xfrm>
              <a:off x="5062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6" name="Oval 19"/>
            <p:cNvSpPr>
              <a:spLocks noChangeArrowheads="1"/>
            </p:cNvSpPr>
            <p:nvPr/>
          </p:nvSpPr>
          <p:spPr bwMode="auto">
            <a:xfrm>
              <a:off x="5241" y="2243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7" name="Oval 20"/>
            <p:cNvSpPr>
              <a:spLocks noChangeArrowheads="1"/>
            </p:cNvSpPr>
            <p:nvPr/>
          </p:nvSpPr>
          <p:spPr bwMode="auto">
            <a:xfrm>
              <a:off x="5420" y="2243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8" name="Oval 21"/>
            <p:cNvSpPr>
              <a:spLocks noChangeArrowheads="1"/>
            </p:cNvSpPr>
            <p:nvPr/>
          </p:nvSpPr>
          <p:spPr bwMode="auto">
            <a:xfrm>
              <a:off x="4704" y="2421"/>
              <a:ext cx="127" cy="128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19" name="Oval 22"/>
            <p:cNvSpPr>
              <a:spLocks noChangeArrowheads="1"/>
            </p:cNvSpPr>
            <p:nvPr/>
          </p:nvSpPr>
          <p:spPr bwMode="auto">
            <a:xfrm>
              <a:off x="4883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0" name="Oval 23"/>
            <p:cNvSpPr>
              <a:spLocks noChangeArrowheads="1"/>
            </p:cNvSpPr>
            <p:nvPr/>
          </p:nvSpPr>
          <p:spPr bwMode="auto">
            <a:xfrm>
              <a:off x="5062" y="2421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1" name="Oval 24"/>
            <p:cNvSpPr>
              <a:spLocks noChangeArrowheads="1"/>
            </p:cNvSpPr>
            <p:nvPr/>
          </p:nvSpPr>
          <p:spPr bwMode="auto">
            <a:xfrm>
              <a:off x="5241" y="2421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2" name="Oval 25"/>
            <p:cNvSpPr>
              <a:spLocks noChangeArrowheads="1"/>
            </p:cNvSpPr>
            <p:nvPr/>
          </p:nvSpPr>
          <p:spPr bwMode="auto">
            <a:xfrm>
              <a:off x="4704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3" name="Oval 26"/>
            <p:cNvSpPr>
              <a:spLocks noChangeArrowheads="1"/>
            </p:cNvSpPr>
            <p:nvPr/>
          </p:nvSpPr>
          <p:spPr bwMode="auto">
            <a:xfrm>
              <a:off x="4883" y="2600"/>
              <a:ext cx="127" cy="128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4" name="Oval 27"/>
            <p:cNvSpPr>
              <a:spLocks noChangeArrowheads="1"/>
            </p:cNvSpPr>
            <p:nvPr/>
          </p:nvSpPr>
          <p:spPr bwMode="auto">
            <a:xfrm>
              <a:off x="5062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5" name="Oval 28"/>
            <p:cNvSpPr>
              <a:spLocks noChangeArrowheads="1"/>
            </p:cNvSpPr>
            <p:nvPr/>
          </p:nvSpPr>
          <p:spPr bwMode="auto">
            <a:xfrm>
              <a:off x="5241" y="2600"/>
              <a:ext cx="127" cy="128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6" name="Oval 29"/>
            <p:cNvSpPr>
              <a:spLocks noChangeArrowheads="1"/>
            </p:cNvSpPr>
            <p:nvPr/>
          </p:nvSpPr>
          <p:spPr bwMode="auto">
            <a:xfrm>
              <a:off x="5420" y="2600"/>
              <a:ext cx="127" cy="128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7" name="Oval 30"/>
            <p:cNvSpPr>
              <a:spLocks noChangeArrowheads="1"/>
            </p:cNvSpPr>
            <p:nvPr/>
          </p:nvSpPr>
          <p:spPr bwMode="auto">
            <a:xfrm>
              <a:off x="4704" y="2779"/>
              <a:ext cx="127" cy="127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8" name="Oval 31"/>
            <p:cNvSpPr>
              <a:spLocks noChangeArrowheads="1"/>
            </p:cNvSpPr>
            <p:nvPr/>
          </p:nvSpPr>
          <p:spPr bwMode="auto">
            <a:xfrm>
              <a:off x="4883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29" name="Oval 32"/>
            <p:cNvSpPr>
              <a:spLocks noChangeArrowheads="1"/>
            </p:cNvSpPr>
            <p:nvPr/>
          </p:nvSpPr>
          <p:spPr bwMode="auto">
            <a:xfrm>
              <a:off x="5062" y="2779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0" name="Oval 33"/>
            <p:cNvSpPr>
              <a:spLocks noChangeArrowheads="1"/>
            </p:cNvSpPr>
            <p:nvPr/>
          </p:nvSpPr>
          <p:spPr bwMode="auto">
            <a:xfrm>
              <a:off x="5241" y="2779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1" name="Oval 34"/>
            <p:cNvSpPr>
              <a:spLocks noChangeArrowheads="1"/>
            </p:cNvSpPr>
            <p:nvPr/>
          </p:nvSpPr>
          <p:spPr bwMode="auto">
            <a:xfrm>
              <a:off x="4704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2" name="Oval 35"/>
            <p:cNvSpPr>
              <a:spLocks noChangeArrowheads="1"/>
            </p:cNvSpPr>
            <p:nvPr/>
          </p:nvSpPr>
          <p:spPr bwMode="auto">
            <a:xfrm>
              <a:off x="4883" y="2958"/>
              <a:ext cx="127" cy="127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3" name="Oval 36"/>
            <p:cNvSpPr>
              <a:spLocks noChangeArrowheads="1"/>
            </p:cNvSpPr>
            <p:nvPr/>
          </p:nvSpPr>
          <p:spPr bwMode="auto">
            <a:xfrm>
              <a:off x="5062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4" name="Oval 37"/>
            <p:cNvSpPr>
              <a:spLocks noChangeArrowheads="1"/>
            </p:cNvSpPr>
            <p:nvPr/>
          </p:nvSpPr>
          <p:spPr bwMode="auto">
            <a:xfrm>
              <a:off x="5241" y="2958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5" name="Oval 38"/>
            <p:cNvSpPr>
              <a:spLocks noChangeArrowheads="1"/>
            </p:cNvSpPr>
            <p:nvPr/>
          </p:nvSpPr>
          <p:spPr bwMode="auto">
            <a:xfrm>
              <a:off x="4883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36" name="Oval 39"/>
            <p:cNvSpPr>
              <a:spLocks noChangeArrowheads="1"/>
            </p:cNvSpPr>
            <p:nvPr/>
          </p:nvSpPr>
          <p:spPr bwMode="auto">
            <a:xfrm>
              <a:off x="5241" y="3137"/>
              <a:ext cx="127" cy="127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  <p:sp>
        <p:nvSpPr>
          <p:cNvPr id="37" name="Line 40"/>
          <p:cNvSpPr>
            <a:spLocks noChangeShapeType="1"/>
          </p:cNvSpPr>
          <p:nvPr/>
        </p:nvSpPr>
        <p:spPr bwMode="auto">
          <a:xfrm>
            <a:off x="304800" y="2819400"/>
            <a:ext cx="8229600" cy="0"/>
          </a:xfrm>
          <a:prstGeom prst="line">
            <a:avLst/>
          </a:prstGeom>
          <a:noFill/>
          <a:ln w="6350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788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315913" y="466725"/>
            <a:ext cx="6781800" cy="2133600"/>
          </a:xfrm>
        </p:spPr>
        <p:txBody>
          <a:bodyPr/>
          <a:lstStyle>
            <a:lvl1pPr algn="r">
              <a:defRPr sz="4800"/>
            </a:lvl1pPr>
          </a:lstStyle>
          <a:p>
            <a:r>
              <a:rPr lang="en-US" altLang="en-US"/>
              <a:t>Click to edit Master title style</a:t>
            </a:r>
          </a:p>
        </p:txBody>
      </p:sp>
      <p:sp>
        <p:nvSpPr>
          <p:cNvPr id="788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849313" y="3049588"/>
            <a:ext cx="6248400" cy="2362200"/>
          </a:xfrm>
        </p:spPr>
        <p:txBody>
          <a:bodyPr/>
          <a:lstStyle>
            <a:lvl1pPr marL="0" indent="0" algn="r">
              <a:buFont typeface="Wingdings" pitchFamily="2" charset="2"/>
              <a:buNone/>
              <a:defRPr sz="3200"/>
            </a:lvl1pPr>
          </a:lstStyle>
          <a:p>
            <a:r>
              <a:rPr lang="en-US" altLang="en-US"/>
              <a:t>Click to edit Master subtitle style</a:t>
            </a:r>
          </a:p>
        </p:txBody>
      </p:sp>
      <p:sp>
        <p:nvSpPr>
          <p:cNvPr id="39" name="Rectangle 5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0" name="Rectangle 6"/>
          <p:cNvSpPr>
            <a:spLocks noGrp="1" noChangeArrowheads="1"/>
          </p:cNvSpPr>
          <p:nvPr>
            <p:ph type="ftr" sz="quarter" idx="11"/>
          </p:nvPr>
        </p:nvSpPr>
        <p:spPr>
          <a:xfrm>
            <a:off x="3124200" y="6248400"/>
            <a:ext cx="2895600" cy="457200"/>
          </a:xfrm>
        </p:spPr>
        <p:txBody>
          <a:bodyPr/>
          <a:lstStyle>
            <a:lvl1pPr algn="ctr">
              <a:defRPr smtClean="0"/>
            </a:lvl1pPr>
          </a:lstStyle>
          <a:p>
            <a:pPr>
              <a:defRPr/>
            </a:pPr>
            <a:r>
              <a:rPr lang="en-US" altLang="en-US" smtClean="0"/>
              <a:t> copyright@SGLEducaion.com 2009</a:t>
            </a:r>
            <a:endParaRPr lang="en-US" altLang="en-US"/>
          </a:p>
        </p:txBody>
      </p:sp>
      <p:sp>
        <p:nvSpPr>
          <p:cNvPr id="41" name="Rectangle 7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 smtClean="0"/>
            </a:lvl1pPr>
          </a:lstStyle>
          <a:p>
            <a:pPr>
              <a:defRPr/>
            </a:pPr>
            <a:fld id="{8132D1BC-0CF0-4C18-B759-7ADC523D3C8F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32BB2FE-B7A1-47A9-82C9-6032E415596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122238"/>
            <a:ext cx="2057400" cy="57372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122238"/>
            <a:ext cx="6019800" cy="57372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48BC361-725B-46D1-A183-B0FC009970AC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2954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57200" y="1447800"/>
            <a:ext cx="8229600" cy="44116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CEB686E-620A-4B7C-8335-A0340671FE3A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65AA4FE-33A2-446E-B0A8-D1C146EB23A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6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FB47FDD-C775-45E3-B269-3CF682D7052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47800"/>
            <a:ext cx="4038600" cy="44116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A73BE9C-BD6D-4472-9F47-263BE060993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8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9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577450B-AA2B-4380-9142-85E6991A902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5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91A066-57B0-4B48-9CE5-5EDA1DA3C67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3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4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D9C89C-3DE5-4875-B8DE-70B69F840E3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60E3F8C-6738-42D9-8025-E1239BD359F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5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15FCFD6-13F3-48BE-BE07-B79384BD50E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Line 2"/>
          <p:cNvSpPr>
            <a:spLocks noChangeShapeType="1"/>
          </p:cNvSpPr>
          <p:nvPr/>
        </p:nvSpPr>
        <p:spPr bwMode="auto">
          <a:xfrm>
            <a:off x="7962900" y="152400"/>
            <a:ext cx="0" cy="15240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/>
          <a:p>
            <a:pPr>
              <a:defRPr/>
            </a:pPr>
            <a:endParaRPr lang="en-US"/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122238"/>
            <a:ext cx="75438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447800"/>
            <a:ext cx="8229600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778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 smtClean="0"/>
            </a:lvl1pPr>
          </a:lstStyle>
          <a:p>
            <a:pPr>
              <a:defRPr/>
            </a:pPr>
            <a:endParaRPr lang="en-US" altLang="en-US"/>
          </a:p>
        </p:txBody>
      </p:sp>
      <p:sp>
        <p:nvSpPr>
          <p:cNvPr id="778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2743200" y="6248400"/>
            <a:ext cx="4191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000" i="0" smtClean="0"/>
            </a:lvl1pPr>
          </a:lstStyle>
          <a:p>
            <a:pPr>
              <a:defRPr/>
            </a:pPr>
            <a:r>
              <a:rPr lang="en-US" smtClean="0"/>
              <a:t> copyright@SGLEducaion.com 2009</a:t>
            </a:r>
            <a:endParaRPr lang="en-US" altLang="en-US" dirty="0"/>
          </a:p>
        </p:txBody>
      </p:sp>
      <p:sp>
        <p:nvSpPr>
          <p:cNvPr id="778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2133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000" i="0" smtClean="0"/>
            </a:lvl1pPr>
          </a:lstStyle>
          <a:p>
            <a:pPr>
              <a:defRPr/>
            </a:pPr>
            <a:fld id="{1A479FD1-130C-4492-B090-6F788DA80A6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1032" name="Group 8"/>
          <p:cNvGrpSpPr>
            <a:grpSpLocks/>
          </p:cNvGrpSpPr>
          <p:nvPr/>
        </p:nvGrpSpPr>
        <p:grpSpPr bwMode="auto">
          <a:xfrm>
            <a:off x="8153400" y="152400"/>
            <a:ext cx="792163" cy="1295400"/>
            <a:chOff x="5136" y="960"/>
            <a:chExt cx="528" cy="864"/>
          </a:xfrm>
        </p:grpSpPr>
        <p:sp>
          <p:nvSpPr>
            <p:cNvPr id="77833" name="Oval 9"/>
            <p:cNvSpPr>
              <a:spLocks noChangeArrowheads="1"/>
            </p:cNvSpPr>
            <p:nvPr/>
          </p:nvSpPr>
          <p:spPr bwMode="auto">
            <a:xfrm>
              <a:off x="5136" y="960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4" name="Oval 10"/>
            <p:cNvSpPr>
              <a:spLocks noChangeArrowheads="1"/>
            </p:cNvSpPr>
            <p:nvPr/>
          </p:nvSpPr>
          <p:spPr bwMode="auto">
            <a:xfrm>
              <a:off x="5248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5" name="Oval 11"/>
            <p:cNvSpPr>
              <a:spLocks noChangeArrowheads="1"/>
            </p:cNvSpPr>
            <p:nvPr/>
          </p:nvSpPr>
          <p:spPr bwMode="auto">
            <a:xfrm>
              <a:off x="5360" y="960"/>
              <a:ext cx="79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6" name="Oval 12"/>
            <p:cNvSpPr>
              <a:spLocks noChangeArrowheads="1"/>
            </p:cNvSpPr>
            <p:nvPr/>
          </p:nvSpPr>
          <p:spPr bwMode="auto">
            <a:xfrm>
              <a:off x="5136" y="1072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7" name="Oval 13"/>
            <p:cNvSpPr>
              <a:spLocks noChangeArrowheads="1"/>
            </p:cNvSpPr>
            <p:nvPr/>
          </p:nvSpPr>
          <p:spPr bwMode="auto">
            <a:xfrm>
              <a:off x="5248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8" name="Oval 14"/>
            <p:cNvSpPr>
              <a:spLocks noChangeArrowheads="1"/>
            </p:cNvSpPr>
            <p:nvPr/>
          </p:nvSpPr>
          <p:spPr bwMode="auto">
            <a:xfrm>
              <a:off x="5360" y="1072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39" name="Oval 15"/>
            <p:cNvSpPr>
              <a:spLocks noChangeArrowheads="1"/>
            </p:cNvSpPr>
            <p:nvPr/>
          </p:nvSpPr>
          <p:spPr bwMode="auto">
            <a:xfrm>
              <a:off x="5472" y="1072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0" name="Oval 16"/>
            <p:cNvSpPr>
              <a:spLocks noChangeArrowheads="1"/>
            </p:cNvSpPr>
            <p:nvPr/>
          </p:nvSpPr>
          <p:spPr bwMode="auto">
            <a:xfrm>
              <a:off x="5136" y="1184"/>
              <a:ext cx="80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1" name="Oval 17"/>
            <p:cNvSpPr>
              <a:spLocks noChangeArrowheads="1"/>
            </p:cNvSpPr>
            <p:nvPr/>
          </p:nvSpPr>
          <p:spPr bwMode="auto">
            <a:xfrm>
              <a:off x="5248" y="1184"/>
              <a:ext cx="79" cy="79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2" name="Oval 18"/>
            <p:cNvSpPr>
              <a:spLocks noChangeArrowheads="1"/>
            </p:cNvSpPr>
            <p:nvPr/>
          </p:nvSpPr>
          <p:spPr bwMode="auto">
            <a:xfrm>
              <a:off x="5360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3" name="Oval 19"/>
            <p:cNvSpPr>
              <a:spLocks noChangeArrowheads="1"/>
            </p:cNvSpPr>
            <p:nvPr/>
          </p:nvSpPr>
          <p:spPr bwMode="auto">
            <a:xfrm>
              <a:off x="5472" y="1184"/>
              <a:ext cx="79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4" name="Oval 20"/>
            <p:cNvSpPr>
              <a:spLocks noChangeArrowheads="1"/>
            </p:cNvSpPr>
            <p:nvPr/>
          </p:nvSpPr>
          <p:spPr bwMode="auto">
            <a:xfrm>
              <a:off x="5584" y="1184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5" name="Oval 21"/>
            <p:cNvSpPr>
              <a:spLocks noChangeArrowheads="1"/>
            </p:cNvSpPr>
            <p:nvPr/>
          </p:nvSpPr>
          <p:spPr bwMode="auto">
            <a:xfrm>
              <a:off x="5136" y="1296"/>
              <a:ext cx="80" cy="80"/>
            </a:xfrm>
            <a:prstGeom prst="ellipse">
              <a:avLst/>
            </a:prstGeom>
            <a:solidFill>
              <a:schemeClr val="tx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6" name="Oval 22"/>
            <p:cNvSpPr>
              <a:spLocks noChangeArrowheads="1"/>
            </p:cNvSpPr>
            <p:nvPr/>
          </p:nvSpPr>
          <p:spPr bwMode="auto">
            <a:xfrm>
              <a:off x="5248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7" name="Oval 23"/>
            <p:cNvSpPr>
              <a:spLocks noChangeArrowheads="1"/>
            </p:cNvSpPr>
            <p:nvPr/>
          </p:nvSpPr>
          <p:spPr bwMode="auto">
            <a:xfrm>
              <a:off x="5360" y="1296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8" name="Oval 24"/>
            <p:cNvSpPr>
              <a:spLocks noChangeArrowheads="1"/>
            </p:cNvSpPr>
            <p:nvPr/>
          </p:nvSpPr>
          <p:spPr bwMode="auto">
            <a:xfrm>
              <a:off x="5472" y="1296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49" name="Oval 25"/>
            <p:cNvSpPr>
              <a:spLocks noChangeArrowheads="1"/>
            </p:cNvSpPr>
            <p:nvPr/>
          </p:nvSpPr>
          <p:spPr bwMode="auto">
            <a:xfrm>
              <a:off x="5136" y="1408"/>
              <a:ext cx="80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0" name="Oval 26"/>
            <p:cNvSpPr>
              <a:spLocks noChangeArrowheads="1"/>
            </p:cNvSpPr>
            <p:nvPr/>
          </p:nvSpPr>
          <p:spPr bwMode="auto">
            <a:xfrm>
              <a:off x="5248" y="1408"/>
              <a:ext cx="79" cy="80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1" name="Oval 27"/>
            <p:cNvSpPr>
              <a:spLocks noChangeArrowheads="1"/>
            </p:cNvSpPr>
            <p:nvPr/>
          </p:nvSpPr>
          <p:spPr bwMode="auto">
            <a:xfrm>
              <a:off x="5360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2" name="Oval 28"/>
            <p:cNvSpPr>
              <a:spLocks noChangeArrowheads="1"/>
            </p:cNvSpPr>
            <p:nvPr/>
          </p:nvSpPr>
          <p:spPr bwMode="auto">
            <a:xfrm>
              <a:off x="5472" y="1408"/>
              <a:ext cx="79" cy="80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3" name="Oval 29"/>
            <p:cNvSpPr>
              <a:spLocks noChangeArrowheads="1"/>
            </p:cNvSpPr>
            <p:nvPr/>
          </p:nvSpPr>
          <p:spPr bwMode="auto">
            <a:xfrm>
              <a:off x="5584" y="1408"/>
              <a:ext cx="80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4" name="Oval 30"/>
            <p:cNvSpPr>
              <a:spLocks noChangeArrowheads="1"/>
            </p:cNvSpPr>
            <p:nvPr/>
          </p:nvSpPr>
          <p:spPr bwMode="auto">
            <a:xfrm>
              <a:off x="5136" y="1520"/>
              <a:ext cx="80" cy="79"/>
            </a:xfrm>
            <a:prstGeom prst="ellipse">
              <a:avLst/>
            </a:prstGeom>
            <a:solidFill>
              <a:schemeClr val="accent2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5" name="Oval 31"/>
            <p:cNvSpPr>
              <a:spLocks noChangeArrowheads="1"/>
            </p:cNvSpPr>
            <p:nvPr/>
          </p:nvSpPr>
          <p:spPr bwMode="auto">
            <a:xfrm>
              <a:off x="5248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6" name="Oval 32"/>
            <p:cNvSpPr>
              <a:spLocks noChangeArrowheads="1"/>
            </p:cNvSpPr>
            <p:nvPr/>
          </p:nvSpPr>
          <p:spPr bwMode="auto">
            <a:xfrm>
              <a:off x="5360" y="1520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7" name="Oval 33"/>
            <p:cNvSpPr>
              <a:spLocks noChangeArrowheads="1"/>
            </p:cNvSpPr>
            <p:nvPr/>
          </p:nvSpPr>
          <p:spPr bwMode="auto">
            <a:xfrm>
              <a:off x="5472" y="1520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8" name="Oval 34"/>
            <p:cNvSpPr>
              <a:spLocks noChangeArrowheads="1"/>
            </p:cNvSpPr>
            <p:nvPr/>
          </p:nvSpPr>
          <p:spPr bwMode="auto">
            <a:xfrm>
              <a:off x="5136" y="1632"/>
              <a:ext cx="80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59" name="Oval 35"/>
            <p:cNvSpPr>
              <a:spLocks noChangeArrowheads="1"/>
            </p:cNvSpPr>
            <p:nvPr/>
          </p:nvSpPr>
          <p:spPr bwMode="auto">
            <a:xfrm>
              <a:off x="5248" y="1632"/>
              <a:ext cx="79" cy="79"/>
            </a:xfrm>
            <a:prstGeom prst="ellipse">
              <a:avLst/>
            </a:prstGeom>
            <a:solidFill>
              <a:schemeClr val="accent1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60" name="Oval 36"/>
            <p:cNvSpPr>
              <a:spLocks noChangeArrowheads="1"/>
            </p:cNvSpPr>
            <p:nvPr/>
          </p:nvSpPr>
          <p:spPr bwMode="auto">
            <a:xfrm>
              <a:off x="5360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61" name="Oval 37"/>
            <p:cNvSpPr>
              <a:spLocks noChangeArrowheads="1"/>
            </p:cNvSpPr>
            <p:nvPr/>
          </p:nvSpPr>
          <p:spPr bwMode="auto">
            <a:xfrm>
              <a:off x="5472" y="1632"/>
              <a:ext cx="79" cy="79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62" name="Oval 38"/>
            <p:cNvSpPr>
              <a:spLocks noChangeArrowheads="1"/>
            </p:cNvSpPr>
            <p:nvPr/>
          </p:nvSpPr>
          <p:spPr bwMode="auto">
            <a:xfrm>
              <a:off x="5248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  <p:sp>
          <p:nvSpPr>
            <p:cNvPr id="77863" name="Oval 39"/>
            <p:cNvSpPr>
              <a:spLocks noChangeArrowheads="1"/>
            </p:cNvSpPr>
            <p:nvPr/>
          </p:nvSpPr>
          <p:spPr bwMode="auto">
            <a:xfrm>
              <a:off x="5472" y="1744"/>
              <a:ext cx="79" cy="80"/>
            </a:xfrm>
            <a:prstGeom prst="ellipse">
              <a:avLst/>
            </a:prstGeom>
            <a:solidFill>
              <a:schemeClr val="folHlink"/>
            </a:solidFill>
            <a:ln w="9525">
              <a:noFill/>
              <a:round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  <p:sldLayoutId id="2147483745" r:id="rId12"/>
  </p:sldLayoutIdLst>
  <p:timing>
    <p:tnLst>
      <p:par>
        <p:cTn xmlns:p14="http://schemas.microsoft.com/office/powerpoint/2010/main" id="1" dur="indefinite" restart="never" nodeType="tmRoot"/>
      </p:par>
    </p:tnLst>
  </p:timing>
  <p:hf hdr="0" ftr="0" dt="0"/>
  <p:txStyles>
    <p:titleStyle>
      <a:lvl1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3900" b="1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itchFamily="2" charset="2"/>
        <a:buChar char="l"/>
        <a:defRPr sz="3000">
          <a:solidFill>
            <a:schemeClr val="tx1"/>
          </a:solidFill>
          <a:latin typeface="+mn-lt"/>
          <a:ea typeface="+mn-ea"/>
          <a:cs typeface="+mn-cs"/>
        </a:defRPr>
      </a:lvl1pPr>
      <a:lvl2pPr marL="692150" indent="-347663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l"/>
        <a:defRPr sz="2600">
          <a:solidFill>
            <a:schemeClr val="tx1"/>
          </a:solidFill>
          <a:latin typeface="+mn-lt"/>
        </a:defRPr>
      </a:lvl2pPr>
      <a:lvl3pPr marL="987425" indent="-293688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70000"/>
        <a:buFont typeface="Wingdings" pitchFamily="2" charset="2"/>
        <a:buChar char="l"/>
        <a:defRPr sz="2300">
          <a:solidFill>
            <a:schemeClr val="tx1"/>
          </a:solidFill>
          <a:latin typeface="+mn-lt"/>
        </a:defRPr>
      </a:lvl3pPr>
      <a:lvl4pPr marL="1281113" indent="-2921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5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4pPr>
      <a:lvl5pPr marL="1598613" indent="-315913" algn="l" rtl="0" eaLnBrk="0" fontAlgn="base" hangingPunct="0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0558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5130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29702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427413" indent="-315913" algn="l" rtl="0" fontAlgn="base">
        <a:spcBef>
          <a:spcPct val="20000"/>
        </a:spcBef>
        <a:spcAft>
          <a:spcPct val="0"/>
        </a:spcAft>
        <a:buClr>
          <a:schemeClr val="folHlink"/>
        </a:buClr>
        <a:buSzPct val="80000"/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5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6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8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9.emf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10.emf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11.emf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12.emf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3.emf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4.emf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5.jpe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16.jpe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hyperlink" Target="mailto:FraudTaskForce@ed.gov" TargetMode="External"/><Relationship Id="rId3" Type="http://schemas.openxmlformats.org/officeDocument/2006/relationships/image" Target="../media/image17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8.jpe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19.jpe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0.jpe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1.jpe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2.jpe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3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4.jpe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5.jpeg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6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7.jpe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8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29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0.jpeg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1.jpe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2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3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jpe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4.jpe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5.jpe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6.jpe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7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8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39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0.jpeg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1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2.jpe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3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4.jpe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5.jpeg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image" Target="../media/image46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hyperlink" Target="mailto:tatjana@nova.edu" TargetMode="External"/><Relationship Id="rId4" Type="http://schemas.openxmlformats.org/officeDocument/2006/relationships/hyperlink" Target="mailto:marigard@nova.edu" TargetMode="External"/><Relationship Id="rId1" Type="http://schemas.openxmlformats.org/officeDocument/2006/relationships/slideLayout" Target="../slideLayouts/slideLayout2.xml"/><Relationship Id="rId2" Type="http://schemas.openxmlformats.org/officeDocument/2006/relationships/hyperlink" Target="mailto:simunek@nova.edu" TargetMode="Externa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hyperlink" Target="http://www.educause.edu/blog/jcummings/Financialaidfraudinonlinedista/240899" TargetMode="External"/><Relationship Id="rId4" Type="http://schemas.openxmlformats.org/officeDocument/2006/relationships/hyperlink" Target="http://californiawatch.org/dailyreport/online-classes-targeted-financial-aid-scams-12965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5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3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4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609600" y="609600"/>
            <a:ext cx="6705600" cy="1981200"/>
          </a:xfrm>
        </p:spPr>
        <p:txBody>
          <a:bodyPr/>
          <a:lstStyle/>
          <a:p>
            <a:r>
              <a:rPr lang="en-US" sz="3200" dirty="0" smtClean="0">
                <a:solidFill>
                  <a:srgbClr val="0070C0"/>
                </a:solidFill>
              </a:rPr>
              <a:t/>
            </a:r>
            <a:br>
              <a:rPr lang="en-US" sz="3200" dirty="0" smtClean="0">
                <a:solidFill>
                  <a:srgbClr val="0070C0"/>
                </a:solidFill>
              </a:rPr>
            </a:br>
            <a:r>
              <a:rPr lang="en-US" sz="3200" dirty="0" smtClean="0"/>
              <a:t> Preserving Institutional Integrity in Distance Learning:   </a:t>
            </a:r>
            <a:br>
              <a:rPr lang="en-US" sz="3200" dirty="0" smtClean="0"/>
            </a:br>
            <a:r>
              <a:rPr lang="en-US" sz="3200" dirty="0" smtClean="0"/>
              <a:t> </a:t>
            </a:r>
            <a:br>
              <a:rPr lang="en-US" sz="3200" dirty="0" smtClean="0"/>
            </a:br>
            <a:endParaRPr lang="en-US" sz="3200" b="0" dirty="0" smtClean="0"/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subTitle" idx="1"/>
          </p:nvPr>
        </p:nvSpPr>
        <p:spPr/>
        <p:txBody>
          <a:bodyPr/>
          <a:lstStyle/>
          <a:p>
            <a:pPr eaLnBrk="1" hangingPunct="1">
              <a:lnSpc>
                <a:spcPct val="90000"/>
              </a:lnSpc>
            </a:pPr>
            <a:r>
              <a:rPr lang="en-US" dirty="0" smtClean="0"/>
              <a:t>“The Legal Quagmire over Copyright, Fair Use, Intellectual Property, Financial Aid Fraud and Student Identity Verification" </a:t>
            </a:r>
            <a:br>
              <a:rPr lang="en-US" dirty="0" smtClean="0"/>
            </a:br>
            <a:endParaRPr lang="en-US" b="1" dirty="0" smtClean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1295400"/>
          </a:xfrm>
        </p:spPr>
        <p:txBody>
          <a:bodyPr/>
          <a:lstStyle/>
          <a:p>
            <a:r>
              <a:rPr lang="en-US" dirty="0" smtClean="0"/>
              <a:t>National Fraud Snapshot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400" dirty="0" smtClean="0"/>
              <a:t>“</a:t>
            </a:r>
            <a:r>
              <a:rPr lang="en-US" sz="2400" b="1" dirty="0" smtClean="0"/>
              <a:t>Pell-runners</a:t>
            </a:r>
            <a:r>
              <a:rPr lang="en-US" sz="2400" dirty="0" smtClean="0"/>
              <a:t>” — students disappear </a:t>
            </a:r>
          </a:p>
          <a:p>
            <a:pPr algn="ctr">
              <a:buNone/>
            </a:pPr>
            <a:r>
              <a:rPr lang="en-US" sz="2400" b="1" dirty="0" smtClean="0"/>
              <a:t>Examples</a:t>
            </a:r>
          </a:p>
          <a:p>
            <a:pPr marL="514350" indent="-514350">
              <a:buAutoNum type="arabicPeriod"/>
            </a:pPr>
            <a:r>
              <a:rPr lang="en-US" sz="2800" dirty="0" smtClean="0"/>
              <a:t>Target Community Colleges and Online Universities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dirty="0" smtClean="0"/>
              <a:t>Trend - Bachelor vs. Higher degrees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dirty="0" smtClean="0"/>
              <a:t> One university- 750 rings-15,000 people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dirty="0" smtClean="0"/>
              <a:t>Stole identity 50 inmates ($300,000).</a:t>
            </a:r>
          </a:p>
          <a:p>
            <a:pPr marL="514350" indent="-514350">
              <a:buFont typeface="Wingdings" pitchFamily="2" charset="2"/>
              <a:buAutoNum type="arabicPeriod"/>
            </a:pPr>
            <a:r>
              <a:rPr lang="en-US" sz="2800" dirty="0" smtClean="0"/>
              <a:t> Ringleader 5 years and pay $234,515</a:t>
            </a:r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pPr>
              <a:buNone/>
            </a:pPr>
            <a:endParaRPr lang="en-US" sz="280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10</a:t>
            </a:fld>
            <a:endParaRPr lang="en-US" altLang="en-US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National Fraud Snapshot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19200"/>
            <a:ext cx="8229600" cy="4640263"/>
          </a:xfrm>
        </p:spPr>
        <p:txBody>
          <a:bodyPr/>
          <a:lstStyle/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Since 2005-215 participants in 42 financial aid fraud rings convicted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Ordered to pay $7.5 million in restitution and fines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IG 100 investigations -1000 suspects August 2011</a:t>
            </a:r>
          </a:p>
          <a:p>
            <a:pPr>
              <a:buFont typeface="Wingdings" pitchFamily="2" charset="2"/>
              <a:buChar char="Ø"/>
            </a:pPr>
            <a:r>
              <a:rPr lang="en-US" sz="3200" dirty="0" smtClean="0"/>
              <a:t>Opened 49 New complaints</a:t>
            </a:r>
          </a:p>
          <a:p>
            <a:pPr>
              <a:buNone/>
            </a:pPr>
            <a:endParaRPr lang="en-US" sz="2800" dirty="0" smtClean="0"/>
          </a:p>
          <a:p>
            <a:pPr>
              <a:buFont typeface="Wingdings" pitchFamily="2" charset="2"/>
              <a:buChar char="Ø"/>
            </a:pPr>
            <a:endParaRPr lang="en-US" sz="2800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11</a:t>
            </a:fld>
            <a:endParaRPr lang="en-US" altLang="en-US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National Fraud Snapshot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Font typeface="Wingdings" pitchFamily="2" charset="2"/>
              <a:buChar char="q"/>
            </a:pPr>
            <a:r>
              <a:rPr lang="en-US" dirty="0" smtClean="0"/>
              <a:t>Improper Payment Pell grants DOWN</a:t>
            </a:r>
          </a:p>
          <a:p>
            <a:pPr>
              <a:buNone/>
            </a:pPr>
            <a:r>
              <a:rPr lang="en-US" dirty="0" smtClean="0"/>
              <a:t>	2010-  3.12%</a:t>
            </a:r>
          </a:p>
          <a:p>
            <a:pPr>
              <a:buNone/>
            </a:pPr>
            <a:r>
              <a:rPr lang="en-US" dirty="0" smtClean="0"/>
              <a:t>	2011 –2.7%</a:t>
            </a:r>
          </a:p>
          <a:p>
            <a:pPr>
              <a:buNone/>
            </a:pPr>
            <a:endParaRPr lang="en-US" dirty="0" smtClean="0"/>
          </a:p>
          <a:p>
            <a:pPr>
              <a:buFont typeface="Wingdings" pitchFamily="2" charset="2"/>
              <a:buChar char="q"/>
            </a:pPr>
            <a:r>
              <a:rPr lang="en-US" dirty="0" smtClean="0"/>
              <a:t> Dollar Amount UP</a:t>
            </a:r>
          </a:p>
          <a:p>
            <a:pPr>
              <a:buNone/>
            </a:pPr>
            <a:r>
              <a:rPr lang="en-US" dirty="0" smtClean="0"/>
              <a:t>$600 million – 2009</a:t>
            </a:r>
          </a:p>
          <a:p>
            <a:pPr>
              <a:buNone/>
            </a:pPr>
            <a:r>
              <a:rPr lang="en-US" dirty="0" smtClean="0"/>
              <a:t>$1 billion--2011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12</a:t>
            </a:fld>
            <a:endParaRPr lang="en-US" altLang="en-US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35000" y="2501631"/>
            <a:ext cx="3465000" cy="2304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7543800" cy="1295400"/>
          </a:xfrm>
        </p:spPr>
        <p:txBody>
          <a:bodyPr/>
          <a:lstStyle/>
          <a:p>
            <a:r>
              <a:rPr lang="en-US" dirty="0" smtClean="0"/>
              <a:t>National Fraud Snapshot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400" dirty="0" smtClean="0"/>
          </a:p>
          <a:p>
            <a:pPr marL="457200" indent="-457200">
              <a:buFont typeface="+mj-lt"/>
              <a:buAutoNum type="arabicPeriod"/>
            </a:pPr>
            <a:r>
              <a:rPr lang="en-US" sz="2400" dirty="0" smtClean="0"/>
              <a:t> </a:t>
            </a:r>
            <a:r>
              <a:rPr lang="en-US" sz="3200" dirty="0" smtClean="0"/>
              <a:t>Same mailing address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 Sharing same IP address and 1 house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96,000 phone calls to FA 68,000 two zip codes</a:t>
            </a:r>
          </a:p>
          <a:p>
            <a:pPr marL="457200" indent="-457200">
              <a:buFont typeface="+mj-lt"/>
              <a:buAutoNum type="arabicPeriod"/>
            </a:pPr>
            <a:r>
              <a:rPr lang="en-US" sz="3200" dirty="0" smtClean="0"/>
              <a:t>Stopped taking students from 4 certain states</a:t>
            </a:r>
          </a:p>
          <a:p>
            <a:pPr>
              <a:buNone/>
            </a:pPr>
            <a:endParaRPr lang="en-US" sz="2800" dirty="0" smtClean="0"/>
          </a:p>
          <a:p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13</a:t>
            </a:fld>
            <a:endParaRPr lang="en-US" altLang="en-US" dirty="0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en-US" sz="3600" dirty="0" smtClean="0"/>
          </a:p>
          <a:p>
            <a:pPr algn="ctr">
              <a:buNone/>
            </a:pPr>
            <a:r>
              <a:rPr lang="en-US" sz="3600" dirty="0" smtClean="0"/>
              <a:t>Financial Aid Fraud </a:t>
            </a:r>
            <a:r>
              <a:rPr lang="en-US" sz="3600" b="1" dirty="0" smtClean="0"/>
              <a:t>NOT</a:t>
            </a:r>
            <a:r>
              <a:rPr lang="en-US" sz="3600" dirty="0" smtClean="0"/>
              <a:t> Distance Learning Fraud </a:t>
            </a:r>
          </a:p>
          <a:p>
            <a:pPr algn="ctr">
              <a:buNone/>
            </a:pPr>
            <a:r>
              <a:rPr lang="en-US" sz="2400" dirty="0" smtClean="0"/>
              <a:t>(Darcy Hardy)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14</a:t>
            </a:fld>
            <a:endParaRPr lang="en-US" altLang="en-US"/>
          </a:p>
        </p:txBody>
      </p:sp>
      <p:pic>
        <p:nvPicPr>
          <p:cNvPr id="36866" name="Picture 2" descr="C:\Documents and Settings\userb\Local Settings\Temporary Internet Files\Content.IE5\EN5VG2VZ\MP910220787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5788"/>
            <a:ext cx="4038600" cy="4035686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Key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038600" cy="4648200"/>
          </a:xfrm>
        </p:spPr>
        <p:txBody>
          <a:bodyPr/>
          <a:lstStyle/>
          <a:p>
            <a:r>
              <a:rPr lang="en-US" sz="2400" dirty="0" smtClean="0"/>
              <a:t>Damaging to the forward progress of DL</a:t>
            </a:r>
          </a:p>
          <a:p>
            <a:r>
              <a:rPr lang="en-US" sz="2400" dirty="0" smtClean="0"/>
              <a:t>Provides fuel those skeptical online learning </a:t>
            </a:r>
          </a:p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Keep money hands of students.</a:t>
            </a:r>
          </a:p>
          <a:p>
            <a:endParaRPr lang="en-US" sz="2400" dirty="0" smtClean="0"/>
          </a:p>
          <a:p>
            <a:r>
              <a:rPr lang="en-US" sz="2400" dirty="0" smtClean="0"/>
              <a:t>Institutional problem but falls into classroom</a:t>
            </a:r>
            <a:endParaRPr lang="en-US" sz="2400" dirty="0"/>
          </a:p>
        </p:txBody>
      </p:sp>
      <p:pic>
        <p:nvPicPr>
          <p:cNvPr id="16386" name="Picture 2" descr="C:\Documents and Settings\userb\Local Settings\Temporary Internet Files\Content.IE5\JSHB9ZYH\MP90043862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13201"/>
            <a:ext cx="4038600" cy="2680861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15</a:t>
            </a:fld>
            <a:endParaRPr lang="en-US" altLang="en-US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Problems stem from: 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en-US" sz="3600" dirty="0" smtClean="0"/>
          </a:p>
          <a:p>
            <a:pPr>
              <a:buNone/>
            </a:pPr>
            <a:r>
              <a:rPr lang="en-US" sz="2400" dirty="0" smtClean="0"/>
              <a:t>--  No verification prospective/enrolled students' identities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r>
              <a:rPr lang="en-US" sz="2400" dirty="0" smtClean="0"/>
              <a:t>--“Failed to meet the basic eligibility requirement for obtaining degree/certificate</a:t>
            </a:r>
          </a:p>
          <a:p>
            <a:pPr algn="ctr">
              <a:buNone/>
            </a:pPr>
            <a:endParaRPr lang="en-US" sz="2400" dirty="0" smtClean="0"/>
          </a:p>
        </p:txBody>
      </p:sp>
      <p:pic>
        <p:nvPicPr>
          <p:cNvPr id="7171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2309402"/>
            <a:ext cx="4038600" cy="268845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16</a:t>
            </a:fld>
            <a:endParaRPr lang="en-US" altLang="en-US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Recommendations Inspector General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2400" dirty="0" smtClean="0"/>
              <a:t>May consider requiring to verify:</a:t>
            </a:r>
          </a:p>
          <a:p>
            <a:pPr>
              <a:buNone/>
            </a:pPr>
            <a:r>
              <a:rPr lang="en-US" sz="2400" dirty="0" smtClean="0"/>
              <a:t> 		“High school diploma information</a:t>
            </a:r>
          </a:p>
          <a:p>
            <a:pPr>
              <a:buNone/>
            </a:pPr>
            <a:r>
              <a:rPr lang="en-US" sz="2400" dirty="0" smtClean="0"/>
              <a:t>		Applicant identity</a:t>
            </a:r>
          </a:p>
          <a:p>
            <a:r>
              <a:rPr lang="en-US" sz="2400" dirty="0" smtClean="0"/>
              <a:t>Suspected fraud reported to the IG for further investigation.</a:t>
            </a:r>
          </a:p>
          <a:p>
            <a:pPr>
              <a:buFont typeface="Wingdings" pitchFamily="2" charset="2"/>
              <a:buChar char="q"/>
            </a:pPr>
            <a:endParaRPr lang="en-US" sz="3200" dirty="0"/>
          </a:p>
        </p:txBody>
      </p:sp>
      <p:pic>
        <p:nvPicPr>
          <p:cNvPr id="3075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39000" y="1803006"/>
            <a:ext cx="2475000" cy="370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17</a:t>
            </a:fld>
            <a:endParaRPr lang="en-US" altLang="en-US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Troubling Recommendation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“</a:t>
            </a:r>
            <a:r>
              <a:rPr lang="en-US" sz="2000" i="1" dirty="0" smtClean="0"/>
              <a:t>Cost of attendance calculation for DL students to limit payment for room and board, and other costs that DL programs do not incur." </a:t>
            </a:r>
          </a:p>
          <a:p>
            <a:pPr>
              <a:buNone/>
            </a:pPr>
            <a:endParaRPr lang="en-US" sz="2000" dirty="0" smtClean="0"/>
          </a:p>
          <a:p>
            <a:pPr lvl="1"/>
            <a:r>
              <a:rPr lang="en-US" sz="2000" dirty="0" smtClean="0"/>
              <a:t>Discriminatory toward DL students, </a:t>
            </a:r>
          </a:p>
          <a:p>
            <a:pPr lvl="1"/>
            <a:r>
              <a:rPr lang="en-US" sz="2000" dirty="0" smtClean="0"/>
              <a:t>Most community college students working adults and should have the opportunity to apply FA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		Working during normal class hours,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		Live too far campus,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		Children or other family members at home,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		Disabled, or </a:t>
            </a:r>
          </a:p>
          <a:p>
            <a:pPr lvl="1">
              <a:buFont typeface="Wingdings" pitchFamily="2" charset="2"/>
              <a:buChar char="q"/>
            </a:pPr>
            <a:r>
              <a:rPr lang="en-US" sz="2000" dirty="0" smtClean="0"/>
              <a:t>		Course need offered at a time that conflicts</a:t>
            </a:r>
          </a:p>
          <a:p>
            <a:pPr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18</a:t>
            </a:fld>
            <a:endParaRPr lang="en-US" altLang="en-US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 Concerns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524000"/>
            <a:ext cx="4038600" cy="4335463"/>
          </a:xfrm>
        </p:spPr>
        <p:txBody>
          <a:bodyPr/>
          <a:lstStyle/>
          <a:p>
            <a:pPr>
              <a:buNone/>
            </a:pPr>
            <a:endParaRPr lang="en-US" sz="1600" dirty="0" smtClean="0"/>
          </a:p>
          <a:p>
            <a:r>
              <a:rPr lang="en-US" dirty="0" smtClean="0"/>
              <a:t>Evaluate IG  proposals against contracts with applications processing and/or cloud services providers</a:t>
            </a:r>
          </a:p>
        </p:txBody>
      </p:sp>
      <p:pic>
        <p:nvPicPr>
          <p:cNvPr id="4098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9637" y="1447800"/>
            <a:ext cx="2935726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19</a:t>
            </a:fld>
            <a:endParaRPr lang="en-US" altLang="en-US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 Preserving Institutional Integrity in Distance Learning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76400"/>
            <a:ext cx="8229600" cy="4183063"/>
          </a:xfrm>
        </p:spPr>
        <p:txBody>
          <a:bodyPr/>
          <a:lstStyle/>
          <a:p>
            <a:r>
              <a:rPr lang="en-US" sz="2800" dirty="0" smtClean="0"/>
              <a:t>Linda A. </a:t>
            </a:r>
            <a:r>
              <a:rPr lang="en-US" sz="2800" dirty="0" err="1" smtClean="0"/>
              <a:t>Simunek</a:t>
            </a:r>
            <a:r>
              <a:rPr lang="en-US" sz="2800" dirty="0" smtClean="0"/>
              <a:t>, RN, PhD, JD</a:t>
            </a:r>
            <a:r>
              <a:rPr lang="en-US" sz="2000" dirty="0" smtClean="0"/>
              <a:t>; Executive Director, Title V-B PPOHA Grant, Adjunct  Professor, Nova Southeastern University, Abraham S. </a:t>
            </a:r>
            <a:r>
              <a:rPr lang="en-US" sz="2000" dirty="0" err="1" smtClean="0"/>
              <a:t>Fischler</a:t>
            </a:r>
            <a:r>
              <a:rPr lang="en-US" sz="2000" dirty="0" smtClean="0"/>
              <a:t> School of Education</a:t>
            </a:r>
            <a:r>
              <a:rPr lang="en-US" sz="2800" dirty="0" smtClean="0"/>
              <a:t/>
            </a:r>
            <a:br>
              <a:rPr lang="en-US" sz="2800" dirty="0" smtClean="0"/>
            </a:br>
            <a:r>
              <a:rPr lang="en-US" sz="2800" dirty="0" smtClean="0"/>
              <a:t> </a:t>
            </a:r>
          </a:p>
          <a:p>
            <a:r>
              <a:rPr lang="en-US" sz="2800" dirty="0" err="1" smtClean="0"/>
              <a:t>Tatjana</a:t>
            </a:r>
            <a:r>
              <a:rPr lang="en-US" sz="2800" dirty="0" smtClean="0"/>
              <a:t> L. Martinez, JD </a:t>
            </a:r>
            <a:r>
              <a:rPr lang="en-US" sz="2000" dirty="0" smtClean="0"/>
              <a:t>Program Professor, Nova Southeastern University, Abraham S. </a:t>
            </a:r>
            <a:r>
              <a:rPr lang="en-US" sz="2000" dirty="0" err="1" smtClean="0"/>
              <a:t>Fischler</a:t>
            </a:r>
            <a:r>
              <a:rPr lang="en-US" sz="2000" dirty="0" smtClean="0"/>
              <a:t> School of Education </a:t>
            </a:r>
            <a:r>
              <a:rPr lang="en-US" sz="2800" dirty="0" smtClean="0"/>
              <a:t/>
            </a:r>
            <a:br>
              <a:rPr lang="en-US" sz="2800" dirty="0" smtClean="0"/>
            </a:br>
            <a:endParaRPr lang="en-US" sz="2800" dirty="0" smtClean="0"/>
          </a:p>
          <a:p>
            <a:r>
              <a:rPr lang="en-US" sz="2800" dirty="0" smtClean="0"/>
              <a:t>Marilyn Gardner, PhD, JD; </a:t>
            </a:r>
            <a:r>
              <a:rPr lang="en-US" sz="2000" dirty="0" smtClean="0"/>
              <a:t>Program Professor, Nova Southeastern University, Abraham </a:t>
            </a:r>
            <a:r>
              <a:rPr lang="en-US" sz="2000" dirty="0" err="1" smtClean="0"/>
              <a:t>Fischler</a:t>
            </a:r>
            <a:r>
              <a:rPr lang="en-US" sz="2000" dirty="0" smtClean="0"/>
              <a:t> School of Education</a:t>
            </a:r>
          </a:p>
          <a:p>
            <a:pPr>
              <a:buNone/>
            </a:pPr>
            <a:r>
              <a:rPr lang="en-US" sz="2800" dirty="0" smtClean="0">
                <a:solidFill>
                  <a:srgbClr val="0070C0"/>
                </a:solidFill>
              </a:rPr>
              <a:t/>
            </a:r>
            <a:br>
              <a:rPr lang="en-US" sz="2800" dirty="0" smtClean="0">
                <a:solidFill>
                  <a:srgbClr val="0070C0"/>
                </a:solidFill>
              </a:rPr>
            </a:br>
            <a:r>
              <a:rPr lang="en-US" sz="1800" dirty="0" smtClean="0"/>
              <a:t/>
            </a:r>
            <a:br>
              <a:rPr lang="en-US" sz="1800" dirty="0" smtClean="0"/>
            </a:br>
            <a:endParaRPr lang="en-US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Institution Concerns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Hurt legitimate distance education initiatives.</a:t>
            </a:r>
          </a:p>
          <a:p>
            <a:r>
              <a:rPr lang="en-US" sz="2800" dirty="0" smtClean="0"/>
              <a:t>Even if well-meaning, create layers of </a:t>
            </a:r>
            <a:r>
              <a:rPr lang="en-US" sz="2800" b="1" dirty="0" smtClean="0"/>
              <a:t>red tape </a:t>
            </a:r>
            <a:r>
              <a:rPr lang="en-US" sz="2800" dirty="0" smtClean="0"/>
              <a:t>for colleges</a:t>
            </a:r>
          </a:p>
          <a:p>
            <a:r>
              <a:rPr lang="en-US" sz="2800" dirty="0" smtClean="0"/>
              <a:t> Harder for some students to receive financial aid.</a:t>
            </a:r>
          </a:p>
          <a:p>
            <a:r>
              <a:rPr lang="en-US" sz="2800" dirty="0" smtClean="0"/>
              <a:t>Using a 'Sledgehammer'</a:t>
            </a:r>
          </a:p>
          <a:p>
            <a:r>
              <a:rPr lang="en-US" sz="2800" dirty="0" smtClean="0"/>
              <a:t>Institutions are responding to the challenge</a:t>
            </a:r>
          </a:p>
          <a:p>
            <a:r>
              <a:rPr lang="en-US" sz="2800" dirty="0" smtClean="0"/>
              <a:t>Proposed regulations go too far and would have unintended consequences</a:t>
            </a:r>
          </a:p>
          <a:p>
            <a:pPr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20</a:t>
            </a:fld>
            <a:endParaRPr lang="en-US" altLang="en-US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en-US" sz="4000" dirty="0" smtClean="0"/>
              <a:t>Institution Concerns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24400" y="990600"/>
            <a:ext cx="4038600" cy="4868863"/>
          </a:xfrm>
        </p:spPr>
        <p:txBody>
          <a:bodyPr/>
          <a:lstStyle/>
          <a:p>
            <a:pPr>
              <a:buNone/>
            </a:pPr>
            <a:endParaRPr lang="en-US" sz="2400" dirty="0" smtClean="0"/>
          </a:p>
          <a:p>
            <a:r>
              <a:rPr lang="en-US" sz="2400" dirty="0" smtClean="0"/>
              <a:t>Staff time and money comply with regulations</a:t>
            </a:r>
          </a:p>
          <a:p>
            <a:pPr>
              <a:buNone/>
            </a:pPr>
            <a:endParaRPr lang="en-US" sz="2400" dirty="0" smtClean="0"/>
          </a:p>
          <a:p>
            <a:pPr lvl="0"/>
            <a:r>
              <a:rPr lang="en-US" sz="2400" dirty="0" smtClean="0"/>
              <a:t>Where colleges store  information? </a:t>
            </a:r>
          </a:p>
          <a:p>
            <a:pPr lvl="0">
              <a:buNone/>
            </a:pPr>
            <a:endParaRPr lang="en-US" sz="2400" dirty="0" smtClean="0"/>
          </a:p>
          <a:p>
            <a:pPr lvl="0"/>
            <a:r>
              <a:rPr lang="en-US" sz="2400" dirty="0" smtClean="0"/>
              <a:t>How maintain student privacy and proper security for this data, </a:t>
            </a:r>
          </a:p>
          <a:p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pic>
        <p:nvPicPr>
          <p:cNvPr id="11267" name="Picture 3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" y="1634331"/>
            <a:ext cx="4038600" cy="4038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21</a:t>
            </a:fld>
            <a:endParaRPr lang="en-US" altLang="en-US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your institution do?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66800"/>
            <a:ext cx="8229600" cy="4792663"/>
          </a:xfrm>
        </p:spPr>
        <p:txBody>
          <a:bodyPr/>
          <a:lstStyle/>
          <a:p>
            <a:pPr>
              <a:buNone/>
            </a:pPr>
            <a:endParaRPr lang="en-US" dirty="0" smtClean="0"/>
          </a:p>
          <a:p>
            <a:r>
              <a:rPr lang="en-US" dirty="0" smtClean="0"/>
              <a:t>Change FA disbursement policies (multiple)</a:t>
            </a:r>
          </a:p>
          <a:p>
            <a:r>
              <a:rPr lang="en-US" dirty="0" smtClean="0"/>
              <a:t>Institute tracking mechanisms identify multiple admissions applications</a:t>
            </a:r>
          </a:p>
          <a:p>
            <a:r>
              <a:rPr lang="en-US" dirty="0" smtClean="0"/>
              <a:t>Confirm identities</a:t>
            </a:r>
          </a:p>
          <a:p>
            <a:r>
              <a:rPr lang="en-US" sz="3200" dirty="0" smtClean="0"/>
              <a:t>Address fraudulent claim of high school completion (34 CFR 668.16(p)).</a:t>
            </a:r>
          </a:p>
          <a:p>
            <a:r>
              <a:rPr lang="en-US" sz="3200" dirty="0" smtClean="0"/>
              <a:t>Specify additional items that need to be verified,</a:t>
            </a:r>
            <a:endParaRPr lang="en-US" dirty="0" smtClean="0"/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22</a:t>
            </a:fld>
            <a:endParaRPr lang="en-US" altLang="en-US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your institution do?</a:t>
            </a:r>
            <a:br>
              <a:rPr lang="en-US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2000" dirty="0" smtClean="0"/>
          </a:p>
          <a:p>
            <a:pPr algn="ctr">
              <a:buNone/>
            </a:pPr>
            <a:r>
              <a:rPr lang="en-US" sz="2000" dirty="0" smtClean="0"/>
              <a:t> “Automated protocols” in admissions application processing, student information, and/or learning management systems</a:t>
            </a:r>
          </a:p>
          <a:p>
            <a:pPr algn="ctr">
              <a:buNone/>
            </a:pPr>
            <a:endParaRPr lang="en-US" sz="2000" dirty="0" smtClean="0"/>
          </a:p>
          <a:p>
            <a:pPr lvl="1"/>
            <a:r>
              <a:rPr lang="en-US" sz="2400" dirty="0" smtClean="0"/>
              <a:t>Use same Internet Protocol (IP) address to:</a:t>
            </a:r>
          </a:p>
          <a:p>
            <a:pPr lvl="2"/>
            <a:r>
              <a:rPr lang="en-US" sz="2400" dirty="0" smtClean="0"/>
              <a:t> complete and submit admissions application.</a:t>
            </a:r>
          </a:p>
          <a:p>
            <a:pPr lvl="2"/>
            <a:r>
              <a:rPr lang="en-US" sz="2400" dirty="0" smtClean="0"/>
              <a:t> participate in on-line academic program.</a:t>
            </a:r>
          </a:p>
          <a:p>
            <a:pPr lvl="1"/>
            <a:r>
              <a:rPr lang="en-US" sz="2400" dirty="0" smtClean="0"/>
              <a:t>Use the same e-mail address to:</a:t>
            </a:r>
          </a:p>
          <a:p>
            <a:pPr lvl="2"/>
            <a:r>
              <a:rPr lang="en-US" sz="2400" dirty="0" smtClean="0"/>
              <a:t> submit an admissions application</a:t>
            </a:r>
          </a:p>
          <a:p>
            <a:pPr lvl="2"/>
            <a:r>
              <a:rPr lang="en-US" sz="2400" dirty="0" smtClean="0"/>
              <a:t>participate in the on-line academic program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23</a:t>
            </a:fld>
            <a:endParaRPr lang="en-US" altLang="en-US" dirty="0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Institutions’ Proactive Responses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Font typeface="Wingdings" pitchFamily="2" charset="2"/>
              <a:buChar char="Ø"/>
            </a:pPr>
            <a:r>
              <a:rPr lang="en-US" sz="2000" dirty="0" smtClean="0"/>
              <a:t>Monitor/record the majority of calls from potential students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“Intense identity verification process”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Check multiple applications from same computer network address</a:t>
            </a:r>
          </a:p>
          <a:p>
            <a:pPr>
              <a:buFont typeface="Wingdings" pitchFamily="2" charset="2"/>
              <a:buChar char="Ø"/>
            </a:pPr>
            <a:r>
              <a:rPr lang="en-US" sz="2000" dirty="0" smtClean="0"/>
              <a:t>Introduced a required three-week orientation</a:t>
            </a:r>
          </a:p>
          <a:p>
            <a:pPr>
              <a:buNone/>
            </a:pPr>
            <a:r>
              <a:rPr lang="en-US" sz="2000" dirty="0" smtClean="0"/>
              <a:t>            “Fraud ringleaders, operating on behalf of several students, too much work for ringleader,”</a:t>
            </a:r>
          </a:p>
          <a:p>
            <a:pPr>
              <a:buNone/>
            </a:pPr>
            <a:endParaRPr lang="en-US" sz="2000" dirty="0"/>
          </a:p>
        </p:txBody>
      </p:sp>
      <p:pic>
        <p:nvPicPr>
          <p:cNvPr id="9218" name="Picture 2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9200" y="1447800"/>
            <a:ext cx="2935726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24</a:t>
            </a:fld>
            <a:endParaRPr lang="en-US" altLang="en-US" dirty="0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Institutions’ Proactive Responses</a:t>
            </a:r>
            <a:r>
              <a:rPr lang="en-US" sz="4000" dirty="0" smtClean="0"/>
              <a:t/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066800"/>
            <a:ext cx="4038600" cy="4792663"/>
          </a:xfrm>
        </p:spPr>
        <p:txBody>
          <a:bodyPr/>
          <a:lstStyle/>
          <a:p>
            <a:pPr>
              <a:buNone/>
            </a:pPr>
            <a:endParaRPr lang="en-US" sz="2000" dirty="0" smtClean="0"/>
          </a:p>
          <a:p>
            <a:r>
              <a:rPr lang="en-US" sz="2400" dirty="0" smtClean="0"/>
              <a:t>University Fraud Squad- full-time people</a:t>
            </a:r>
          </a:p>
          <a:p>
            <a:r>
              <a:rPr lang="en-US" sz="2400" dirty="0" smtClean="0"/>
              <a:t>“Catch rate,"  (%  phony students identify before FA)</a:t>
            </a:r>
          </a:p>
          <a:p>
            <a:r>
              <a:rPr lang="en-US" sz="2400" dirty="0" smtClean="0"/>
              <a:t>Rate was over 80% a month</a:t>
            </a:r>
          </a:p>
          <a:p>
            <a:r>
              <a:rPr lang="en-US" sz="2400" dirty="0" smtClean="0"/>
              <a:t>Regular meetings with staff from the Inspector General's office </a:t>
            </a:r>
          </a:p>
          <a:p>
            <a:r>
              <a:rPr lang="en-US" sz="2400" dirty="0" smtClean="0"/>
              <a:t>Share and study fraud-prevention techniques.</a:t>
            </a:r>
          </a:p>
          <a:p>
            <a:pPr>
              <a:buNone/>
            </a:pPr>
            <a:endParaRPr lang="en-US" sz="2000" dirty="0" smtClean="0"/>
          </a:p>
          <a:p>
            <a:pPr>
              <a:buNone/>
            </a:pPr>
            <a:endParaRPr lang="en-US" sz="2000" dirty="0"/>
          </a:p>
        </p:txBody>
      </p:sp>
      <p:pic>
        <p:nvPicPr>
          <p:cNvPr id="8194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8200" y="2034873"/>
            <a:ext cx="4038600" cy="32375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25</a:t>
            </a:fld>
            <a:endParaRPr lang="en-US" altLang="en-US" dirty="0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Further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Enlist faculty identify students no interest in  course</a:t>
            </a:r>
          </a:p>
          <a:p>
            <a:r>
              <a:rPr lang="en-US" sz="2400" dirty="0" smtClean="0"/>
              <a:t>Staff refer suspicious student behavior</a:t>
            </a:r>
          </a:p>
          <a:p>
            <a:r>
              <a:rPr lang="en-US" sz="2400" dirty="0" smtClean="0"/>
              <a:t>Employees send tips student calling six times in one week about financial aid payments</a:t>
            </a:r>
            <a:r>
              <a:rPr lang="en-US" sz="2000" dirty="0" smtClean="0"/>
              <a:t>.</a:t>
            </a:r>
          </a:p>
          <a:p>
            <a:pPr>
              <a:buNone/>
            </a:pPr>
            <a:endParaRPr lang="en-US" sz="2000" dirty="0" smtClean="0"/>
          </a:p>
          <a:p>
            <a:pPr lvl="0"/>
            <a:endParaRPr lang="en-US" sz="2000" b="1" kern="1200" dirty="0" smtClean="0">
              <a:latin typeface="Arial" charset="0"/>
            </a:endParaRPr>
          </a:p>
        </p:txBody>
      </p:sp>
      <p:pic>
        <p:nvPicPr>
          <p:cNvPr id="10242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94792" y="1447800"/>
            <a:ext cx="2945415" cy="44116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26</a:t>
            </a:fld>
            <a:endParaRPr lang="en-US" altLang="en-US" dirty="0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Further Precautions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Only aid for books and supplies beginning of semester. </a:t>
            </a:r>
          </a:p>
          <a:p>
            <a:r>
              <a:rPr lang="en-US" sz="2400" dirty="0" smtClean="0"/>
              <a:t>Delay and split -First larger aid installment in late September catch phantom students</a:t>
            </a:r>
          </a:p>
          <a:p>
            <a:r>
              <a:rPr lang="en-US" sz="2400" dirty="0" smtClean="0"/>
              <a:t>Some students frustrated by delayed aid others helped budget </a:t>
            </a:r>
          </a:p>
          <a:p>
            <a:pPr>
              <a:buNone/>
            </a:pPr>
            <a:endParaRPr lang="en-US" dirty="0"/>
          </a:p>
        </p:txBody>
      </p:sp>
      <p:pic>
        <p:nvPicPr>
          <p:cNvPr id="26626" name="Picture 2" descr="C:\Documents and Settings\userb\Local Settings\Temporary Internet Files\Content.IE5\EN5VG2VZ\MP91022086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974782" y="1447800"/>
            <a:ext cx="3385435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27</a:t>
            </a:fld>
            <a:endParaRPr lang="en-US" altLang="en-US" dirty="0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How can Washington Help?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066800"/>
            <a:ext cx="4038600" cy="4792663"/>
          </a:xfrm>
        </p:spPr>
        <p:txBody>
          <a:bodyPr/>
          <a:lstStyle/>
          <a:p>
            <a:pPr>
              <a:buNone/>
            </a:pPr>
            <a:r>
              <a:rPr lang="en-US" sz="2000" dirty="0" smtClean="0"/>
              <a:t>.</a:t>
            </a:r>
          </a:p>
          <a:p>
            <a:r>
              <a:rPr lang="en-US" dirty="0" smtClean="0"/>
              <a:t>Guidance to address potential fraud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Help with immediate steps to detect and prevent fraud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Increasing technical assistance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28</a:t>
            </a:fld>
            <a:endParaRPr lang="en-US" altLang="en-US" dirty="0"/>
          </a:p>
        </p:txBody>
      </p:sp>
      <p:pic>
        <p:nvPicPr>
          <p:cNvPr id="38916" name="Picture 4" descr="C:\Documents and Settings\userb\Local Settings\Temporary Internet Files\Content.IE5\JSHB9ZYH\MP900341716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47700" y="2349087"/>
            <a:ext cx="3657600" cy="2609088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What is government doing?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z="2800" dirty="0" smtClean="0"/>
              <a:t>Federal regulators, department officials, Republican and Democratic leaders House of Representatives' Committee on Education and the Workforce</a:t>
            </a:r>
          </a:p>
          <a:p>
            <a:r>
              <a:rPr lang="en-US" sz="2800" dirty="0" smtClean="0"/>
              <a:t>Task force to create a “final corrective action plan”</a:t>
            </a:r>
          </a:p>
          <a:p>
            <a:r>
              <a:rPr lang="en-US" sz="2800" dirty="0" smtClean="0"/>
              <a:t>Task force work closely with colleges to “iron out” the details of new rules. </a:t>
            </a:r>
          </a:p>
          <a:p>
            <a:r>
              <a:rPr lang="en-US" sz="2800" dirty="0" smtClean="0"/>
              <a:t>Actions undertaken swiftly</a:t>
            </a:r>
          </a:p>
          <a:p>
            <a:pPr>
              <a:buNone/>
            </a:pPr>
            <a:endParaRPr lang="en-US" sz="2400" dirty="0" smtClean="0"/>
          </a:p>
          <a:p>
            <a:pPr>
              <a:buNone/>
            </a:pPr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29</a:t>
            </a:fld>
            <a:endParaRPr lang="en-US" altLang="en-US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Tatjana</a:t>
            </a:r>
            <a:r>
              <a:rPr lang="en-US" dirty="0" smtClean="0"/>
              <a:t> Martinez, </a:t>
            </a:r>
            <a:r>
              <a:rPr lang="en-US" sz="4000" dirty="0" smtClean="0"/>
              <a:t>JD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3</a:t>
            </a:fld>
            <a:endParaRPr lang="en-US" altLang="en-US"/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76400" y="1939131"/>
            <a:ext cx="5715000" cy="3928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Advice and Supporter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sz="2000" dirty="0" smtClean="0"/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dirty="0" smtClean="0"/>
              <a:t>Michael B. Goldstein</a:t>
            </a:r>
          </a:p>
          <a:p>
            <a:pPr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 </a:t>
            </a:r>
            <a:r>
              <a:rPr lang="en-US" sz="2000" dirty="0" smtClean="0"/>
              <a:t>Washington Law firm</a:t>
            </a:r>
          </a:p>
          <a:p>
            <a:pPr algn="ctr">
              <a:buNone/>
            </a:pPr>
            <a:r>
              <a:rPr lang="en-US" sz="2000" dirty="0" smtClean="0"/>
              <a:t> Dow </a:t>
            </a:r>
            <a:r>
              <a:rPr lang="en-US" sz="2000" dirty="0" err="1" smtClean="0"/>
              <a:t>Lohnes</a:t>
            </a:r>
            <a:r>
              <a:rPr lang="en-US" sz="2000" dirty="0" smtClean="0"/>
              <a:t>, </a:t>
            </a:r>
          </a:p>
          <a:p>
            <a:pPr>
              <a:buNone/>
            </a:pPr>
            <a:endParaRPr lang="en-US" sz="2000" dirty="0" smtClean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1. </a:t>
            </a:r>
            <a:r>
              <a:rPr lang="en-US" sz="2400" dirty="0" smtClean="0"/>
              <a:t>“ Inspector general’s role identify weaknesses in regulation, not to think about all the practical applications of fixes they recommend.” </a:t>
            </a:r>
          </a:p>
          <a:p>
            <a:pPr>
              <a:buNone/>
            </a:pPr>
            <a:r>
              <a:rPr lang="en-US" sz="2400" dirty="0" smtClean="0"/>
              <a:t>2. “Some favor Draconian”</a:t>
            </a:r>
          </a:p>
          <a:p>
            <a:pPr>
              <a:buNone/>
            </a:pPr>
            <a:r>
              <a:rPr lang="en-US" sz="2400" dirty="0" smtClean="0"/>
              <a:t>3. “Need measures to constrain criminals,” </a:t>
            </a:r>
          </a:p>
          <a:p>
            <a:pPr>
              <a:buNone/>
            </a:pPr>
            <a:r>
              <a:rPr lang="en-US" sz="2400" dirty="0" smtClean="0"/>
              <a:t>4. “Has to be done so doesn’t constrain a very valuable portion of higher education.”</a:t>
            </a:r>
          </a:p>
          <a:p>
            <a:endParaRPr lang="en-US" sz="2400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30</a:t>
            </a:fld>
            <a:endParaRPr lang="en-US" altLang="en-US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800" dirty="0" smtClean="0"/>
              <a:t>Action Overview</a:t>
            </a: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.</a:t>
            </a:r>
          </a:p>
          <a:p>
            <a:r>
              <a:rPr lang="en-US" sz="2400" dirty="0" smtClean="0"/>
              <a:t>Vigilant efforts/comprehensive internal controls</a:t>
            </a:r>
          </a:p>
          <a:p>
            <a:r>
              <a:rPr lang="en-US" sz="2400" dirty="0" smtClean="0"/>
              <a:t>More done to prevent, identify, report and prosecute</a:t>
            </a:r>
          </a:p>
          <a:p>
            <a:r>
              <a:rPr lang="en-US" sz="2400" dirty="0" smtClean="0"/>
              <a:t>Partnerships to eliminate attempts to defraud</a:t>
            </a:r>
          </a:p>
          <a:p>
            <a:r>
              <a:rPr lang="en-US" sz="2400" dirty="0" smtClean="0"/>
              <a:t>Comply with all existing statutory and regulatory requirements </a:t>
            </a:r>
          </a:p>
          <a:p>
            <a:r>
              <a:rPr lang="en-US" sz="2400" dirty="0" smtClean="0"/>
              <a:t>Identify/resolve discrepancies in student information, </a:t>
            </a:r>
          </a:p>
          <a:p>
            <a:r>
              <a:rPr lang="en-US" sz="2400" dirty="0" smtClean="0"/>
              <a:t>Ensure all requirements “regular student” status are met, </a:t>
            </a:r>
          </a:p>
          <a:p>
            <a:r>
              <a:rPr lang="en-US" sz="2400" dirty="0" smtClean="0"/>
              <a:t>Report any suspected fraud to the Department’s IG.  </a:t>
            </a:r>
          </a:p>
          <a:p>
            <a:pPr lvl="0"/>
            <a:endParaRPr lang="en-US" sz="3600" kern="1200" dirty="0" smtClean="0">
              <a:latin typeface="Arial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31</a:t>
            </a:fld>
            <a:endParaRPr lang="en-US" altLang="en-US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020762"/>
          </a:xfrm>
        </p:spPr>
        <p:txBody>
          <a:bodyPr/>
          <a:lstStyle/>
          <a:p>
            <a:r>
              <a:rPr lang="en-US" dirty="0" smtClean="0"/>
              <a:t>Next Steps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447800"/>
            <a:ext cx="4267200" cy="4411663"/>
          </a:xfrm>
        </p:spPr>
        <p:txBody>
          <a:bodyPr/>
          <a:lstStyle/>
          <a:p>
            <a:r>
              <a:rPr lang="en-US" dirty="0" smtClean="0"/>
              <a:t>Comments/suggestions to address fraud rings </a:t>
            </a:r>
          </a:p>
          <a:p>
            <a:pPr algn="ctr">
              <a:buNone/>
            </a:pPr>
            <a:r>
              <a:rPr lang="en-US" dirty="0" smtClean="0"/>
              <a:t>or </a:t>
            </a:r>
          </a:p>
          <a:p>
            <a:r>
              <a:rPr lang="en-US" dirty="0" smtClean="0"/>
              <a:t>Specific concerns not rising to level to refer to the IG </a:t>
            </a:r>
          </a:p>
          <a:p>
            <a:pPr algn="ctr">
              <a:buNone/>
            </a:pPr>
            <a:r>
              <a:rPr lang="en-US" dirty="0" smtClean="0"/>
              <a:t>Contact the task force at </a:t>
            </a:r>
            <a:r>
              <a:rPr lang="en-US" sz="2400" b="1" dirty="0" smtClean="0">
                <a:hlinkClick r:id="rId2"/>
              </a:rPr>
              <a:t>FraudTaskForce@ed.gov</a:t>
            </a:r>
            <a:r>
              <a:rPr lang="en-US" sz="2400" b="1" dirty="0" smtClean="0"/>
              <a:t> </a:t>
            </a:r>
          </a:p>
          <a:p>
            <a:pPr algn="ctr">
              <a:buNone/>
            </a:pPr>
            <a:r>
              <a:rPr lang="en-US" sz="2400" b="1" dirty="0" smtClean="0"/>
              <a:t>       202-377-4340  </a:t>
            </a:r>
            <a:r>
              <a:rPr lang="en-US" dirty="0" smtClean="0"/>
              <a:t>    .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32</a:t>
            </a:fld>
            <a:endParaRPr lang="en-US" altLang="en-US"/>
          </a:p>
        </p:txBody>
      </p:sp>
      <p:pic>
        <p:nvPicPr>
          <p:cNvPr id="40962" name="Picture 2" descr="C:\Documents and Settings\userb\Local Settings\Temporary Internet Files\Content.IE5\JSHB9ZYH\MP90043943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05400" y="2136272"/>
            <a:ext cx="3581400" cy="303471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2. Student Identity Verification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en-US" sz="3600" b="1" dirty="0" smtClean="0"/>
          </a:p>
          <a:p>
            <a:pPr algn="ctr">
              <a:buNone/>
            </a:pPr>
            <a:r>
              <a:rPr lang="en-US" sz="3600" b="1" dirty="0" smtClean="0"/>
              <a:t>Harnessing Technology to Protect Institutional Integrity</a:t>
            </a:r>
            <a:endParaRPr lang="en-US" sz="3600" dirty="0" smtClean="0"/>
          </a:p>
          <a:p>
            <a:pPr>
              <a:buNone/>
            </a:pPr>
            <a:r>
              <a:rPr lang="en-US" b="1" dirty="0" smtClean="0"/>
              <a:t> </a:t>
            </a: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33</a:t>
            </a:fld>
            <a:endParaRPr lang="en-US" altLang="en-US"/>
          </a:p>
        </p:txBody>
      </p:sp>
      <p:pic>
        <p:nvPicPr>
          <p:cNvPr id="39938" name="Picture 2" descr="C:\Documents and Settings\userb\Local Settings\Temporary Internet Files\Content.IE5\L6I6VA5U\MP900439436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21076" y="1447800"/>
            <a:ext cx="3310848" cy="4411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Harnessing Technology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2000" dirty="0" smtClean="0"/>
              <a:t> </a:t>
            </a:r>
          </a:p>
          <a:p>
            <a:r>
              <a:rPr lang="en-US" sz="2800" dirty="0" smtClean="0"/>
              <a:t>Allows better documentation students’ participation (more comprehensively) than face-to-face </a:t>
            </a:r>
          </a:p>
          <a:p>
            <a:pPr>
              <a:buNone/>
            </a:pPr>
            <a:endParaRPr lang="en-US" sz="2800" dirty="0" smtClean="0"/>
          </a:p>
          <a:p>
            <a:pPr lvl="0"/>
            <a:r>
              <a:rPr lang="en-US" sz="2800" dirty="0" smtClean="0"/>
              <a:t>Track "Attendance" first two weeks to login to the LMS, post assignments, participate class discussions.</a:t>
            </a:r>
          </a:p>
          <a:p>
            <a:pPr>
              <a:buNone/>
            </a:pPr>
            <a:endParaRPr lang="en-US" sz="2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34</a:t>
            </a:fld>
            <a:endParaRPr lang="en-US" altLang="en-US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Harnessing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Products but also solutions company</a:t>
            </a:r>
          </a:p>
          <a:p>
            <a:r>
              <a:rPr lang="en-US" dirty="0" smtClean="0"/>
              <a:t>24-7 student services questions university closed</a:t>
            </a:r>
          </a:p>
          <a:p>
            <a:r>
              <a:rPr lang="en-US" dirty="0" smtClean="0"/>
              <a:t>Replicate classroom experience -what student is doing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35</a:t>
            </a:fld>
            <a:endParaRPr lang="en-US" altLang="en-US"/>
          </a:p>
        </p:txBody>
      </p:sp>
      <p:pic>
        <p:nvPicPr>
          <p:cNvPr id="30722" name="Picture 2" descr="C:\Documents and Settings\userb\Local Settings\Temporary Internet Files\Content.IE5\L6I6VA5U\MP900439388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09354"/>
            <a:ext cx="4038600" cy="2688554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3600" dirty="0" smtClean="0"/>
              <a:t>Harnessing Technology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Checklist and identity verification</a:t>
            </a:r>
          </a:p>
          <a:p>
            <a:r>
              <a:rPr lang="en-US" dirty="0" smtClean="0"/>
              <a:t>Lockdown Computers</a:t>
            </a:r>
          </a:p>
          <a:p>
            <a:r>
              <a:rPr lang="en-US" dirty="0" smtClean="0"/>
              <a:t>Biometrics</a:t>
            </a:r>
          </a:p>
          <a:p>
            <a:r>
              <a:rPr lang="en-US" dirty="0" smtClean="0"/>
              <a:t>Challenge Questions</a:t>
            </a:r>
          </a:p>
          <a:p>
            <a:r>
              <a:rPr lang="en-US" dirty="0" smtClean="0"/>
              <a:t>Suites of customized solutions</a:t>
            </a:r>
          </a:p>
          <a:p>
            <a:pPr>
              <a:buNone/>
            </a:pP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36</a:t>
            </a:fld>
            <a:endParaRPr lang="en-US" altLang="en-US"/>
          </a:p>
        </p:txBody>
      </p:sp>
      <p:pic>
        <p:nvPicPr>
          <p:cNvPr id="37890" name="Picture 2" descr="C:\Documents and Settings\userb\Local Settings\Temporary Internet Files\Content.IE5\JSHB9ZYH\MP91022094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136946"/>
            <a:ext cx="4038600" cy="303337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Harnessing Technology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600" dirty="0" smtClean="0"/>
              <a:t>Multi- factor identification</a:t>
            </a:r>
          </a:p>
          <a:p>
            <a:r>
              <a:rPr lang="en-US" sz="3600" dirty="0" smtClean="0"/>
              <a:t>Retina scans</a:t>
            </a:r>
          </a:p>
          <a:p>
            <a:r>
              <a:rPr lang="en-US" sz="3600" dirty="0" smtClean="0"/>
              <a:t>Data that travels with student</a:t>
            </a:r>
          </a:p>
          <a:p>
            <a:r>
              <a:rPr lang="en-US" sz="3600" dirty="0" smtClean="0"/>
              <a:t>Same person showing up</a:t>
            </a:r>
            <a:endParaRPr lang="en-US" sz="36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37</a:t>
            </a:fld>
            <a:endParaRPr lang="en-US" altLang="en-US"/>
          </a:p>
        </p:txBody>
      </p:sp>
      <p:pic>
        <p:nvPicPr>
          <p:cNvPr id="31748" name="Picture 4" descr="C:\Documents and Settings\userb\Local Settings\Temporary Internet Files\Content.IE5\1QONVVRF\MP900442502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07431"/>
            <a:ext cx="4038600" cy="2692400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Harnessing Technology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smtClean="0"/>
              <a:t>Keystroke analytics</a:t>
            </a:r>
          </a:p>
          <a:p>
            <a:r>
              <a:rPr lang="en-US" sz="3200" dirty="0" smtClean="0"/>
              <a:t>Facial recognition software</a:t>
            </a:r>
          </a:p>
          <a:p>
            <a:r>
              <a:rPr lang="en-US" sz="3200" dirty="0" smtClean="0"/>
              <a:t>Collusion test takers and proctors </a:t>
            </a:r>
          </a:p>
          <a:p>
            <a:r>
              <a:rPr lang="en-US" sz="3200" dirty="0" smtClean="0"/>
              <a:t>Web patrols tests and test items showing up.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38</a:t>
            </a:fld>
            <a:endParaRPr lang="en-US" altLang="en-US"/>
          </a:p>
        </p:txBody>
      </p:sp>
      <p:pic>
        <p:nvPicPr>
          <p:cNvPr id="33794" name="Picture 2" descr="C:\Documents and Settings\userb\Local Settings\Temporary Internet Files\Content.IE5\JSHB9ZYH\MP910220921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4211" y="1447800"/>
            <a:ext cx="2944577" cy="4411663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Harnessing Technology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0" y="1524000"/>
            <a:ext cx="4038600" cy="4411663"/>
          </a:xfrm>
        </p:spPr>
        <p:txBody>
          <a:bodyPr/>
          <a:lstStyle/>
          <a:p>
            <a:r>
              <a:rPr lang="en-US" dirty="0" smtClean="0"/>
              <a:t>Develop a academic persona</a:t>
            </a:r>
          </a:p>
          <a:p>
            <a:r>
              <a:rPr lang="en-US" dirty="0" smtClean="0"/>
              <a:t>Social media important tool</a:t>
            </a:r>
          </a:p>
          <a:p>
            <a:r>
              <a:rPr lang="en-US" dirty="0" smtClean="0"/>
              <a:t>Where students are</a:t>
            </a:r>
          </a:p>
          <a:p>
            <a:r>
              <a:rPr lang="en-US" dirty="0" smtClean="0"/>
              <a:t>Data may change build entire algorithms to look at inconsistencies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39</a:t>
            </a:fld>
            <a:endParaRPr lang="en-US" altLang="en-US"/>
          </a:p>
        </p:txBody>
      </p:sp>
      <p:pic>
        <p:nvPicPr>
          <p:cNvPr id="34818" name="Picture 2" descr="C:\Documents and Settings\userb\Local Settings\Temporary Internet Files\Content.IE5\L6I6VA5U\MP910220833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44508"/>
            <a:ext cx="4038600" cy="4018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2400" dirty="0" smtClean="0"/>
              <a:t>Legal Perspectives and Issues of Financial Aid Fraud and Student Verification</a:t>
            </a:r>
            <a:br>
              <a:rPr lang="en-US" sz="2400" dirty="0" smtClean="0"/>
            </a:br>
            <a:r>
              <a:rPr lang="en-US" sz="2400" dirty="0" smtClean="0"/>
              <a:t>in Distance Learning</a:t>
            </a:r>
            <a:endParaRPr lang="en-US" sz="24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49313" y="3049588"/>
            <a:ext cx="6248400" cy="3046412"/>
          </a:xfrm>
        </p:spPr>
        <p:txBody>
          <a:bodyPr/>
          <a:lstStyle/>
          <a:p>
            <a:r>
              <a:rPr lang="en-US" sz="2400" dirty="0" smtClean="0"/>
              <a:t>Marilyn Gardner, PhD, JD  </a:t>
            </a:r>
          </a:p>
          <a:p>
            <a:endParaRPr lang="en-US" sz="2400" dirty="0" smtClean="0"/>
          </a:p>
          <a:p>
            <a:r>
              <a:rPr lang="en-US" sz="2400" dirty="0" smtClean="0"/>
              <a:t>Financial Aid Fraud and Student Verification</a:t>
            </a:r>
            <a:br>
              <a:rPr lang="en-US" sz="2400" dirty="0" smtClean="0"/>
            </a:br>
            <a:r>
              <a:rPr lang="en-US" sz="2400" dirty="0" smtClean="0"/>
              <a:t>in Distance Learning</a:t>
            </a:r>
          </a:p>
          <a:p>
            <a:endParaRPr lang="en-US" sz="2400" dirty="0" smtClean="0"/>
          </a:p>
          <a:p>
            <a:pPr algn="ctr"/>
            <a:r>
              <a:rPr lang="en-US" sz="2000" dirty="0" smtClean="0"/>
              <a:t>A Special Thank You to the USDLA Public Policy Forum: January 27, 2012</a:t>
            </a:r>
          </a:p>
          <a:p>
            <a:pPr algn="ctr"/>
            <a:endParaRPr lang="en-US" sz="20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132D1BC-0CF0-4C18-B759-7ADC523D3C8F}" type="slidenum">
              <a:rPr lang="en-US" altLang="en-US" smtClean="0"/>
              <a:pPr>
                <a:defRPr/>
              </a:pPr>
              <a:t>4</a:t>
            </a:fld>
            <a:endParaRPr lang="en-US" altLang="en-US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3. Legal and Policy Issues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Proactive get in front of the issue</a:t>
            </a:r>
          </a:p>
          <a:p>
            <a:r>
              <a:rPr lang="en-US" dirty="0" smtClean="0"/>
              <a:t>Involve legal department with Admissions, FA, student records, etc. </a:t>
            </a:r>
          </a:p>
          <a:p>
            <a:r>
              <a:rPr lang="en-US" dirty="0" smtClean="0"/>
              <a:t>Large number of systems in place </a:t>
            </a:r>
          </a:p>
          <a:p>
            <a:r>
              <a:rPr lang="en-US" dirty="0" smtClean="0"/>
              <a:t>Root cause and bring to forefront</a:t>
            </a:r>
            <a:endParaRPr lang="en-US" dirty="0"/>
          </a:p>
        </p:txBody>
      </p:sp>
      <p:pic>
        <p:nvPicPr>
          <p:cNvPr id="2051" name="Picture 3" descr="C:\Documents and Settings\userb\Local Settings\Temporary Internet Files\Content.IE5\JSHB9ZYH\MP900443707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45820" y="2584926"/>
            <a:ext cx="3261360" cy="2137410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40</a:t>
            </a:fld>
            <a:endParaRPr lang="en-US" altLang="en-US" dirty="0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What obligation identity stolen?</a:t>
            </a:r>
          </a:p>
          <a:p>
            <a:r>
              <a:rPr lang="en-US" dirty="0" smtClean="0"/>
              <a:t>Balance interests of institution with student</a:t>
            </a:r>
          </a:p>
          <a:p>
            <a:r>
              <a:rPr lang="en-US" dirty="0" smtClean="0"/>
              <a:t>Comply with law- keep mission of university</a:t>
            </a:r>
          </a:p>
          <a:p>
            <a:r>
              <a:rPr lang="en-US" dirty="0" smtClean="0"/>
              <a:t>Integrity rules, impacts reverberate if fraud</a:t>
            </a:r>
          </a:p>
          <a:p>
            <a:r>
              <a:rPr lang="en-US" dirty="0" smtClean="0"/>
              <a:t>Culture of honesty 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3074" name="Picture 2" descr="C:\Documents and Settings\userb\Local Settings\Temporary Internet Files\Content.IE5\L6I6VA5U\MP90042259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07957"/>
            <a:ext cx="4038600" cy="2691348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41</a:t>
            </a:fld>
            <a:endParaRPr lang="en-US" altLang="en-US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Issues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smtClean="0"/>
              <a:t>Cross policies been subverted</a:t>
            </a:r>
          </a:p>
          <a:p>
            <a:r>
              <a:rPr lang="en-US" sz="3200" dirty="0" smtClean="0"/>
              <a:t>Student Privacy issue-checking more info</a:t>
            </a:r>
          </a:p>
          <a:p>
            <a:r>
              <a:rPr lang="en-US" sz="3200" dirty="0" smtClean="0"/>
              <a:t>Issue of data security outsourced</a:t>
            </a:r>
          </a:p>
          <a:p>
            <a:endParaRPr lang="en-US" dirty="0" smtClean="0"/>
          </a:p>
          <a:p>
            <a:pPr>
              <a:buNone/>
            </a:pPr>
            <a:endParaRPr lang="en-US" dirty="0" smtClean="0"/>
          </a:p>
        </p:txBody>
      </p:sp>
      <p:pic>
        <p:nvPicPr>
          <p:cNvPr id="6146" name="Picture 2" descr="C:\Documents and Settings\userb\Local Settings\Temporary Internet Files\Content.IE5\1QONVVRF\MP900387279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171956" y="1824831"/>
            <a:ext cx="2609088" cy="36576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42</a:t>
            </a:fld>
            <a:endParaRPr lang="en-US" altLang="en-US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Issues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In-house  counsel vs. out-of-house counsel</a:t>
            </a:r>
          </a:p>
          <a:p>
            <a:r>
              <a:rPr lang="en-US" dirty="0" smtClean="0"/>
              <a:t>Where is line to stop disbursement or call DOE</a:t>
            </a:r>
          </a:p>
          <a:p>
            <a:r>
              <a:rPr lang="en-US" dirty="0" smtClean="0"/>
              <a:t>Lines need to be clearer</a:t>
            </a:r>
          </a:p>
          <a:p>
            <a:r>
              <a:rPr lang="en-US" dirty="0" smtClean="0"/>
              <a:t>Constant internal question and debate</a:t>
            </a:r>
            <a:endParaRPr lang="en-US" dirty="0"/>
          </a:p>
        </p:txBody>
      </p:sp>
      <p:pic>
        <p:nvPicPr>
          <p:cNvPr id="4098" name="Picture 2" descr="C:\Documents and Settings\userb\Local Settings\Temporary Internet Files\Content.IE5\1QONVVRF\MP900148484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47700" y="2458815"/>
            <a:ext cx="3657600" cy="238963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43</a:t>
            </a:fld>
            <a:endParaRPr lang="en-US" altLang="en-US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Legal/Policy Issues &amp; Government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95400"/>
            <a:ext cx="4038600" cy="4564063"/>
          </a:xfrm>
        </p:spPr>
        <p:txBody>
          <a:bodyPr/>
          <a:lstStyle/>
          <a:p>
            <a:r>
              <a:rPr lang="en-US" dirty="0" smtClean="0"/>
              <a:t> </a:t>
            </a:r>
            <a:r>
              <a:rPr lang="en-US" sz="3200" dirty="0" smtClean="0"/>
              <a:t>Help with security data</a:t>
            </a:r>
          </a:p>
          <a:p>
            <a:r>
              <a:rPr lang="en-US" sz="3200" dirty="0" smtClean="0"/>
              <a:t>Dialogue: Institution &amp; </a:t>
            </a:r>
            <a:r>
              <a:rPr lang="en-US" sz="3200" dirty="0" err="1" smtClean="0"/>
              <a:t>gov’t</a:t>
            </a:r>
            <a:endParaRPr lang="en-US" sz="3200" dirty="0" smtClean="0"/>
          </a:p>
          <a:p>
            <a:r>
              <a:rPr lang="en-US" sz="3200" dirty="0" smtClean="0"/>
              <a:t>Policy often lags behind institutions</a:t>
            </a:r>
          </a:p>
        </p:txBody>
      </p:sp>
      <p:pic>
        <p:nvPicPr>
          <p:cNvPr id="8194" name="Picture 2" descr="C:\Documents and Settings\userb\Local Settings\Temporary Internet Files\Content.IE5\JSHB9ZYH\MP900430727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1634331"/>
            <a:ext cx="4038600" cy="40386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44</a:t>
            </a:fld>
            <a:endParaRPr lang="en-US" altLang="en-US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Legal/Policy Issues &amp;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Cross lines/multiple jurisdictions</a:t>
            </a:r>
          </a:p>
          <a:p>
            <a:r>
              <a:rPr lang="en-US" dirty="0" smtClean="0"/>
              <a:t>One state acts upon ring – another not</a:t>
            </a:r>
          </a:p>
          <a:p>
            <a:r>
              <a:rPr lang="en-US" dirty="0" smtClean="0"/>
              <a:t>Make judgment calls to comply with as many states as possible</a:t>
            </a:r>
          </a:p>
          <a:p>
            <a:r>
              <a:rPr lang="en-US" dirty="0" smtClean="0"/>
              <a:t>Many flags not red but gray </a:t>
            </a:r>
            <a:endParaRPr lang="en-US" dirty="0"/>
          </a:p>
        </p:txBody>
      </p:sp>
      <p:pic>
        <p:nvPicPr>
          <p:cNvPr id="9218" name="Picture 2" descr="C:\Documents and Settings\userb\Local Settings\Temporary Internet Files\Content.IE5\EN5VG2VZ\MP90042259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227" y="1447800"/>
            <a:ext cx="2942545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45</a:t>
            </a:fld>
            <a:endParaRPr lang="en-US" altLang="en-US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Legal/Policy Issues &amp; Government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Lack of consistency and DOE regional offices</a:t>
            </a:r>
          </a:p>
          <a:p>
            <a:r>
              <a:rPr lang="en-US" dirty="0" smtClean="0"/>
              <a:t>Freedom to use tools to accomplish</a:t>
            </a:r>
          </a:p>
          <a:p>
            <a:r>
              <a:rPr lang="en-US" dirty="0" smtClean="0"/>
              <a:t>Proactive, partner DOE - handle without legislation. </a:t>
            </a:r>
          </a:p>
          <a:p>
            <a:r>
              <a:rPr lang="en-US" dirty="0" smtClean="0"/>
              <a:t>Pell grants not reduced </a:t>
            </a:r>
          </a:p>
          <a:p>
            <a:endParaRPr lang="en-US" dirty="0" smtClean="0"/>
          </a:p>
          <a:p>
            <a:endParaRPr lang="en-US" dirty="0" smtClean="0"/>
          </a:p>
        </p:txBody>
      </p:sp>
      <p:pic>
        <p:nvPicPr>
          <p:cNvPr id="11266" name="Picture 2" descr="C:\Documents and Settings\userb\Local Settings\Temporary Internet Files\Content.IE5\L6I6VA5U\MP900422298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227" y="1447800"/>
            <a:ext cx="2942545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46</a:t>
            </a:fld>
            <a:endParaRPr lang="en-US" altLang="en-US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600" dirty="0" smtClean="0"/>
              <a:t>Targeting the bad apples don’t penalize others</a:t>
            </a:r>
          </a:p>
          <a:p>
            <a:r>
              <a:rPr lang="en-US" sz="3600" dirty="0" smtClean="0"/>
              <a:t>Internal Task Force</a:t>
            </a:r>
          </a:p>
          <a:p>
            <a:pPr>
              <a:buNone/>
            </a:pPr>
            <a:endParaRPr lang="en-US" sz="3600" dirty="0"/>
          </a:p>
        </p:txBody>
      </p:sp>
      <p:pic>
        <p:nvPicPr>
          <p:cNvPr id="22530" name="Picture 2" descr="C:\Documents and Settings\userb\Local Settings\Temporary Internet Files\Content.IE5\EN5VG2VZ\MP900442309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07431"/>
            <a:ext cx="4038600" cy="2692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47</a:t>
            </a:fld>
            <a:endParaRPr lang="en-US" altLang="en-US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Involve attorneys at beginning/new perspective</a:t>
            </a:r>
          </a:p>
          <a:p>
            <a:r>
              <a:rPr lang="en-US" dirty="0" smtClean="0"/>
              <a:t>Don’t  be bullied</a:t>
            </a:r>
          </a:p>
          <a:p>
            <a:r>
              <a:rPr lang="en-US" dirty="0" smtClean="0"/>
              <a:t>If following </a:t>
            </a:r>
            <a:r>
              <a:rPr lang="en-US" dirty="0" err="1" smtClean="0"/>
              <a:t>regs</a:t>
            </a:r>
            <a:r>
              <a:rPr lang="en-US" dirty="0" smtClean="0"/>
              <a:t> no liability</a:t>
            </a:r>
          </a:p>
          <a:p>
            <a:r>
              <a:rPr lang="en-US" dirty="0" smtClean="0"/>
              <a:t>If not pursuing education, don’t disperse</a:t>
            </a:r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12290" name="Picture 2" descr="C:\Documents and Settings\userb\Local Settings\Temporary Internet Files\Content.IE5\1QONVVRF\MP900439374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05508"/>
            <a:ext cx="4038600" cy="2696246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buFont typeface="Arial" pitchFamily="34" charset="0"/>
              <a:buChar char="•"/>
              <a:defRPr/>
            </a:pPr>
            <a:fld id="{DA73BE9C-BD6D-4472-9F47-263BE060993D}" type="slidenum">
              <a:rPr lang="en-US" altLang="en-US" smtClean="0"/>
              <a:pPr>
                <a:buFont typeface="Arial" pitchFamily="34" charset="0"/>
                <a:buChar char="•"/>
                <a:defRPr/>
              </a:pPr>
              <a:t>48</a:t>
            </a:fld>
            <a:endParaRPr lang="en-US" altLang="en-US" dirty="0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Apply internal polices - proof of high school</a:t>
            </a:r>
          </a:p>
          <a:p>
            <a:r>
              <a:rPr lang="en-US" dirty="0" smtClean="0"/>
              <a:t>Compile info - meet one a month - weekly</a:t>
            </a:r>
          </a:p>
          <a:p>
            <a:r>
              <a:rPr lang="en-US" dirty="0" smtClean="0"/>
              <a:t>Cross departmental policies</a:t>
            </a:r>
          </a:p>
          <a:p>
            <a:r>
              <a:rPr lang="en-US" dirty="0" smtClean="0"/>
              <a:t>Action analysis-what is in place</a:t>
            </a:r>
            <a:endParaRPr lang="en-US" dirty="0"/>
          </a:p>
        </p:txBody>
      </p:sp>
      <p:pic>
        <p:nvPicPr>
          <p:cNvPr id="5122" name="Picture 2" descr="C:\Documents and Settings\userb\Local Settings\Temporary Internet Files\Content.IE5\L6I6VA5U\MP90040038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626608" y="2093055"/>
            <a:ext cx="2081784" cy="3121152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49</a:t>
            </a:fld>
            <a:endParaRPr lang="en-US" altLang="en-US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Presentation Objective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r>
              <a:rPr lang="en-US" sz="3200" dirty="0" smtClean="0"/>
              <a:t>Attendees will be able to share suggestions on how to prevent financial aid fraud and better ensure student identity verification  in distance learning programs.”</a:t>
            </a:r>
            <a:br>
              <a:rPr lang="en-US" sz="3200" dirty="0" smtClean="0"/>
            </a:br>
            <a:r>
              <a:rPr lang="en-US" sz="3200" dirty="0" smtClean="0"/>
              <a:t/>
            </a:r>
            <a:br>
              <a:rPr lang="en-US" sz="3200" dirty="0" smtClean="0"/>
            </a:b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</a:t>
            </a:fld>
            <a:endParaRPr lang="en-US" altLang="en-US" dirty="0"/>
          </a:p>
        </p:txBody>
      </p:sp>
      <p:pic>
        <p:nvPicPr>
          <p:cNvPr id="1026" name="Picture 2" descr="F:\NOVA\USDLA-Nova Presentation\Images\image 3 balance law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23962" y="2739231"/>
            <a:ext cx="2505075" cy="18288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Move toward more frequent small assessment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Identify multiple points not high stake exams</a:t>
            </a:r>
          </a:p>
        </p:txBody>
      </p:sp>
      <p:pic>
        <p:nvPicPr>
          <p:cNvPr id="15362" name="Picture 2" descr="C:\Documents and Settings\userb\Local Settings\Temporary Internet Files\Content.IE5\EN5VG2VZ\MP900442359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945" y="1447800"/>
            <a:ext cx="2941109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Automated excessive absenteeism</a:t>
            </a:r>
          </a:p>
          <a:p>
            <a:r>
              <a:rPr lang="en-US" sz="3200" dirty="0" smtClean="0"/>
              <a:t>Discussion Board postings</a:t>
            </a:r>
          </a:p>
          <a:p>
            <a:r>
              <a:rPr lang="en-US" sz="3200" dirty="0" smtClean="0"/>
              <a:t>Team projects and members grade </a:t>
            </a:r>
            <a:r>
              <a:rPr lang="en-US" dirty="0" smtClean="0"/>
              <a:t>others participation</a:t>
            </a:r>
          </a:p>
          <a:p>
            <a:endParaRPr lang="en-US" dirty="0"/>
          </a:p>
        </p:txBody>
      </p:sp>
      <p:pic>
        <p:nvPicPr>
          <p:cNvPr id="17410" name="Picture 2" descr="C:\Documents and Settings\userb\Local Settings\Temporary Internet Files\Content.IE5\L6I6VA5U\MP900442817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050155" y="2577306"/>
            <a:ext cx="3234690" cy="215265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Make student aware of issue</a:t>
            </a:r>
          </a:p>
          <a:p>
            <a:r>
              <a:rPr lang="en-US" dirty="0" smtClean="0"/>
              <a:t>Educate everyone why polices and involvement</a:t>
            </a:r>
          </a:p>
          <a:p>
            <a:r>
              <a:rPr lang="en-US" dirty="0" smtClean="0"/>
              <a:t>Student don’t like others taking advantage</a:t>
            </a:r>
          </a:p>
          <a:p>
            <a:r>
              <a:rPr lang="en-US" dirty="0" smtClean="0"/>
              <a:t>Or college ripped off</a:t>
            </a:r>
          </a:p>
        </p:txBody>
      </p:sp>
      <p:pic>
        <p:nvPicPr>
          <p:cNvPr id="18435" name="Picture 3" descr="C:\Documents and Settings\userb\Local Settings\Temporary Internet Files\Content.IE5\EN5VG2VZ\MP90043943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615134"/>
            <a:ext cx="4038600" cy="2076994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52</a:t>
            </a:fld>
            <a:endParaRPr lang="en-US" altLang="en-US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Intervene with underperforming students-really there?</a:t>
            </a:r>
          </a:p>
          <a:p>
            <a:pPr>
              <a:buNone/>
            </a:pPr>
            <a:endParaRPr lang="en-US" dirty="0" smtClean="0"/>
          </a:p>
          <a:p>
            <a:r>
              <a:rPr lang="en-US" dirty="0" smtClean="0"/>
              <a:t>Increase level of interaction among student and faculty and student’</a:t>
            </a:r>
            <a:endParaRPr lang="en-US" dirty="0"/>
          </a:p>
        </p:txBody>
      </p:sp>
      <p:pic>
        <p:nvPicPr>
          <p:cNvPr id="19458" name="Picture 2" descr="C:\Documents and Settings\userb\Local Settings\Temporary Internet Files\Content.IE5\JSHB9ZYH\MP900442265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07431"/>
            <a:ext cx="4038600" cy="2692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53</a:t>
            </a:fld>
            <a:endParaRPr lang="en-US" altLang="en-US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81000" y="1524000"/>
            <a:ext cx="4038600" cy="4411663"/>
          </a:xfrm>
        </p:spPr>
        <p:txBody>
          <a:bodyPr/>
          <a:lstStyle/>
          <a:p>
            <a:r>
              <a:rPr lang="en-US" dirty="0" smtClean="0"/>
              <a:t>“</a:t>
            </a:r>
            <a:r>
              <a:rPr lang="en-US" sz="3200" dirty="0" smtClean="0"/>
              <a:t>Turn it In” same assignments different professors</a:t>
            </a:r>
          </a:p>
          <a:p>
            <a:r>
              <a:rPr lang="en-US" sz="3200" dirty="0" smtClean="0"/>
              <a:t>Add strength to LMS</a:t>
            </a:r>
          </a:p>
          <a:p>
            <a:r>
              <a:rPr lang="en-US" sz="3200" dirty="0" smtClean="0"/>
              <a:t>Same photo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sz="3200" dirty="0" smtClean="0"/>
          </a:p>
        </p:txBody>
      </p:sp>
      <p:pic>
        <p:nvPicPr>
          <p:cNvPr id="27651" name="Picture 3" descr="C:\Documents and Settings\userb\Local Settings\Temporary Internet Files\Content.IE5\JSHB9ZYH\MP91022072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72068"/>
            <a:ext cx="4038600" cy="2763126"/>
          </a:xfrm>
          <a:prstGeom prst="rect">
            <a:avLst/>
          </a:prstGeom>
          <a:noFill/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54</a:t>
            </a:fld>
            <a:endParaRPr lang="en-US" altLang="en-US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sz="3200" dirty="0" smtClean="0"/>
              <a:t>Gateway activities and assignments</a:t>
            </a:r>
          </a:p>
          <a:p>
            <a:r>
              <a:rPr lang="en-US" sz="3200" dirty="0" smtClean="0"/>
              <a:t>Google Earth to check addresses</a:t>
            </a:r>
          </a:p>
          <a:p>
            <a:r>
              <a:rPr lang="en-US" sz="3200" dirty="0" smtClean="0"/>
              <a:t>Clusters of increased enrollment</a:t>
            </a:r>
          </a:p>
        </p:txBody>
      </p:sp>
      <p:pic>
        <p:nvPicPr>
          <p:cNvPr id="28674" name="Picture 2" descr="C:\Documents and Settings\userb\Local Settings\Temporary Internet Files\Content.IE5\EN5VG2VZ\MP900448479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307431"/>
            <a:ext cx="4038600" cy="2692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55</a:t>
            </a:fld>
            <a:endParaRPr lang="en-US" altLang="en-US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 dirty="0" smtClean="0"/>
          </a:p>
          <a:p>
            <a:r>
              <a:rPr lang="en-US" sz="3200" dirty="0" smtClean="0"/>
              <a:t>Toll free number to report students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Required proctoring exams for most courses (require photo id)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29698" name="Picture 2" descr="C:\Documents and Settings\userb\Local Settings\Temporary Internet Files\Content.IE5\JSHB9ZYH\MP900448645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07431"/>
            <a:ext cx="4038600" cy="2692400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56</a:t>
            </a:fld>
            <a:endParaRPr lang="en-US" altLang="en-US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Many deterrents and multiple layers</a:t>
            </a:r>
          </a:p>
          <a:p>
            <a:pPr>
              <a:buNone/>
            </a:pPr>
            <a:endParaRPr lang="en-US" sz="3200" dirty="0" smtClean="0"/>
          </a:p>
          <a:p>
            <a:r>
              <a:rPr lang="en-US" sz="3200" dirty="0" smtClean="0"/>
              <a:t>60—70% college students have fake driver's licenses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57</a:t>
            </a:fld>
            <a:endParaRPr lang="en-US" altLang="en-US"/>
          </a:p>
        </p:txBody>
      </p:sp>
      <p:pic>
        <p:nvPicPr>
          <p:cNvPr id="32770" name="Picture 2" descr="C:\Documents and Settings\userb\Local Settings\Temporary Internet Files\Content.IE5\EN5VG2VZ\MP91022089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1644508"/>
            <a:ext cx="4038600" cy="401824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Legal and Policy Suggestions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 smtClean="0"/>
              <a:t>Professional judgment</a:t>
            </a:r>
          </a:p>
          <a:p>
            <a:r>
              <a:rPr lang="en-US" dirty="0" smtClean="0"/>
              <a:t>Very smart- develop methodologies stay ahead</a:t>
            </a:r>
          </a:p>
          <a:p>
            <a:r>
              <a:rPr lang="en-US" dirty="0" smtClean="0"/>
              <a:t>Have to make ring leaders work harder</a:t>
            </a:r>
          </a:p>
          <a:p>
            <a:r>
              <a:rPr lang="en-US" dirty="0" smtClean="0"/>
              <a:t>Every institution</a:t>
            </a:r>
          </a:p>
          <a:p>
            <a:pPr>
              <a:buNone/>
            </a:pPr>
            <a:r>
              <a:rPr lang="en-US" dirty="0" smtClean="0"/>
              <a:t>    different</a:t>
            </a:r>
          </a:p>
        </p:txBody>
      </p:sp>
      <p:pic>
        <p:nvPicPr>
          <p:cNvPr id="14338" name="Picture 2" descr="C:\Documents and Settings\userb\Local Settings\Temporary Internet Files\Content.IE5\1QONVVRF\MP900439409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7200" y="2174734"/>
            <a:ext cx="4038600" cy="2957794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58</a:t>
            </a:fld>
            <a:endParaRPr lang="en-US" altLang="en-US" dirty="0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Concerns/Roadblocks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3200" dirty="0" smtClean="0"/>
              <a:t>High/real costs and liabilities</a:t>
            </a:r>
          </a:p>
          <a:p>
            <a:r>
              <a:rPr lang="en-US" sz="3200" dirty="0" smtClean="0"/>
              <a:t>Add something -cost passed onto students</a:t>
            </a:r>
          </a:p>
          <a:p>
            <a:r>
              <a:rPr lang="en-US" sz="3200" dirty="0" smtClean="0"/>
              <a:t>No money for proctored exams or retina scans</a:t>
            </a:r>
          </a:p>
          <a:p>
            <a:pPr>
              <a:buNone/>
            </a:pPr>
            <a:endParaRPr lang="en-US" sz="3200" dirty="0" smtClean="0"/>
          </a:p>
          <a:p>
            <a:pPr>
              <a:buNone/>
            </a:pPr>
            <a:endParaRPr lang="en-US" dirty="0"/>
          </a:p>
        </p:txBody>
      </p:sp>
      <p:pic>
        <p:nvPicPr>
          <p:cNvPr id="20482" name="Picture 2" descr="C:\Documents and Settings\userb\Local Settings\Temporary Internet Files\Content.IE5\EN5VG2VZ\MP900442442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96945" y="1447800"/>
            <a:ext cx="2941109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59</a:t>
            </a:fld>
            <a:endParaRPr lang="en-US" altLang="en-US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2400" dirty="0" smtClean="0"/>
              <a:t>Presentation Overview</a:t>
            </a:r>
            <a:br>
              <a:rPr lang="en-US" sz="2400" dirty="0" smtClean="0"/>
            </a:br>
            <a:endParaRPr lang="en-US" sz="24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>
              <a:buNone/>
            </a:pPr>
            <a:r>
              <a:rPr lang="en-US" sz="2400" b="1" dirty="0" smtClean="0"/>
              <a:t>1. Financial Aid Fraud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Fraud Rings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Areas of Improvement</a:t>
            </a:r>
          </a:p>
          <a:p>
            <a:pPr lvl="0">
              <a:buFont typeface="Arial" pitchFamily="34" charset="0"/>
              <a:buChar char="•"/>
            </a:pPr>
            <a:r>
              <a:rPr lang="en-US" sz="2400" dirty="0" smtClean="0"/>
              <a:t>Recommendations</a:t>
            </a:r>
          </a:p>
          <a:p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2. Student Verification: Harnessing Technology to Protect Institutional Integrity</a:t>
            </a: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 </a:t>
            </a:r>
            <a:endParaRPr lang="en-US" sz="2400" dirty="0" smtClean="0"/>
          </a:p>
          <a:p>
            <a:pPr>
              <a:buNone/>
            </a:pPr>
            <a:r>
              <a:rPr lang="en-US" sz="2400" b="1" dirty="0" smtClean="0"/>
              <a:t>3. Legal and Policy Issues Associated with Financial Aid Fraud and Student Verification</a:t>
            </a:r>
            <a:endParaRPr lang="en-US" sz="2400" dirty="0" smtClean="0"/>
          </a:p>
          <a:p>
            <a:pPr>
              <a:buNone/>
            </a:pPr>
            <a:endParaRPr lang="en-US" sz="2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6</a:t>
            </a:fld>
            <a:endParaRPr lang="en-US" altLang="en-US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Experts are available to help you </a:t>
            </a:r>
          </a:p>
          <a:p>
            <a:r>
              <a:rPr lang="en-US" dirty="0" smtClean="0"/>
              <a:t>Challenge them and they will build it.</a:t>
            </a:r>
          </a:p>
          <a:p>
            <a:r>
              <a:rPr lang="en-US" dirty="0" smtClean="0"/>
              <a:t>Prices decreasing</a:t>
            </a:r>
          </a:p>
          <a:p>
            <a:r>
              <a:rPr lang="en-US" dirty="0" smtClean="0"/>
              <a:t>Increase retention by 10% and minimal financial impact.</a:t>
            </a:r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60</a:t>
            </a:fld>
            <a:endParaRPr lang="en-US" altLang="en-US"/>
          </a:p>
        </p:txBody>
      </p:sp>
      <p:pic>
        <p:nvPicPr>
          <p:cNvPr id="35842" name="Picture 2" descr="C:\Documents and Settings\userb\Local Settings\Temporary Internet Files\Content.IE5\1QONVVRF\MP900439500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207428"/>
            <a:ext cx="4038600" cy="2892407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Final Analysis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 smtClean="0"/>
              <a:t>No single bullet- make Rings work harder</a:t>
            </a:r>
          </a:p>
          <a:p>
            <a:r>
              <a:rPr lang="en-US" dirty="0" smtClean="0"/>
              <a:t>“Legal department is not land of “No” but “Land of Here is How” </a:t>
            </a:r>
            <a:r>
              <a:rPr lang="en-US" sz="1800" dirty="0" smtClean="0"/>
              <a:t>(Bill </a:t>
            </a:r>
            <a:r>
              <a:rPr lang="en-US" sz="1800" dirty="0" err="1" smtClean="0"/>
              <a:t>Mullowney</a:t>
            </a:r>
            <a:r>
              <a:rPr lang="en-US" sz="1800" dirty="0" smtClean="0"/>
              <a:t>)</a:t>
            </a:r>
          </a:p>
          <a:p>
            <a:r>
              <a:rPr lang="en-US" dirty="0" smtClean="0"/>
              <a:t>Don’t work in silos!</a:t>
            </a:r>
          </a:p>
          <a:p>
            <a:pPr>
              <a:buNone/>
            </a:pPr>
            <a:endParaRPr lang="en-US" dirty="0" smtClean="0"/>
          </a:p>
        </p:txBody>
      </p:sp>
      <p:pic>
        <p:nvPicPr>
          <p:cNvPr id="13314" name="Picture 2" descr="C:\Documents and Settings\userb\Local Settings\Temporary Internet Files\Content.IE5\L6I6VA5U\MP900439414[1]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48200" y="2305508"/>
            <a:ext cx="4038600" cy="2696246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61</a:t>
            </a:fld>
            <a:endParaRPr lang="en-US" altLang="en-US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>Financial Aid Fraud and Student Verification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400" dirty="0" smtClean="0"/>
              <a:t>Questions?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Concluding Comments</a:t>
            </a:r>
          </a:p>
          <a:p>
            <a:pPr algn="ctr">
              <a:buNone/>
            </a:pPr>
            <a:endParaRPr lang="en-US" sz="2400" dirty="0" smtClean="0"/>
          </a:p>
          <a:p>
            <a:pPr algn="ctr">
              <a:buNone/>
            </a:pPr>
            <a:r>
              <a:rPr lang="en-US" sz="2400" dirty="0" smtClean="0"/>
              <a:t>********************</a:t>
            </a:r>
          </a:p>
          <a:p>
            <a:pPr algn="ctr">
              <a:buNone/>
            </a:pPr>
            <a:r>
              <a:rPr lang="en-US" sz="1800" dirty="0" smtClean="0"/>
              <a:t>A Special Thank You to the USDLA Public Policy Forum</a:t>
            </a:r>
          </a:p>
          <a:p>
            <a:pPr algn="ctr">
              <a:buNone/>
            </a:pPr>
            <a:r>
              <a:rPr lang="en-US" sz="1800" dirty="0" smtClean="0"/>
              <a:t>January 27, 2012</a:t>
            </a:r>
          </a:p>
          <a:p>
            <a:pPr algn="ctr">
              <a:buNone/>
            </a:pPr>
            <a:r>
              <a:rPr lang="en-US" sz="1800" dirty="0" smtClean="0"/>
              <a:t>www.usdla.org</a:t>
            </a:r>
          </a:p>
          <a:p>
            <a:pPr>
              <a:buNone/>
            </a:pPr>
            <a:endParaRPr lang="en-US" sz="3200" dirty="0"/>
          </a:p>
        </p:txBody>
      </p:sp>
      <p:pic>
        <p:nvPicPr>
          <p:cNvPr id="21506" name="Picture 2" descr="C:\Documents and Settings\userb\Local Settings\Temporary Internet Files\Content.IE5\JSHB9ZYH\MP900442194[1]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0623" y="1447800"/>
            <a:ext cx="3351754" cy="4411663"/>
          </a:xfrm>
          <a:prstGeom prst="rect">
            <a:avLst/>
          </a:prstGeom>
          <a:noFill/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62</a:t>
            </a:fld>
            <a:endParaRPr lang="en-US" altLang="en-US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935162"/>
          </a:xfrm>
        </p:spPr>
        <p:txBody>
          <a:bodyPr/>
          <a:lstStyle/>
          <a:p>
            <a:pPr algn="ctr"/>
            <a:r>
              <a:rPr lang="en-US" sz="3600" dirty="0" smtClean="0"/>
              <a:t>Thank You!</a:t>
            </a:r>
            <a:br>
              <a:rPr lang="en-US" sz="3600" dirty="0" smtClean="0"/>
            </a:br>
            <a:endParaRPr lang="en-US" sz="36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sz="2800" dirty="0" smtClean="0"/>
              <a:t>Linda A. </a:t>
            </a:r>
            <a:r>
              <a:rPr lang="en-US" sz="2800" dirty="0" err="1" smtClean="0"/>
              <a:t>Simunek</a:t>
            </a:r>
            <a:r>
              <a:rPr lang="en-US" sz="2800" dirty="0" smtClean="0"/>
              <a:t>, RN, PhD, JD </a:t>
            </a:r>
          </a:p>
          <a:p>
            <a:pPr algn="ctr">
              <a:buNone/>
            </a:pPr>
            <a:r>
              <a:rPr lang="en-US" sz="2400" dirty="0" smtClean="0">
                <a:hlinkClick r:id="rId2"/>
              </a:rPr>
              <a:t>simunek@nova.edu</a:t>
            </a:r>
            <a:r>
              <a:rPr lang="en-US" sz="2400" dirty="0" smtClean="0"/>
              <a:t> or 954-262-8660</a:t>
            </a:r>
            <a:r>
              <a:rPr lang="en-US" sz="2800" dirty="0" smtClean="0"/>
              <a:t> </a:t>
            </a:r>
          </a:p>
          <a:p>
            <a:pPr algn="ctr">
              <a:buNone/>
            </a:pPr>
            <a:r>
              <a:rPr lang="en-US" sz="2800" dirty="0" err="1" smtClean="0"/>
              <a:t>Tatjana</a:t>
            </a:r>
            <a:r>
              <a:rPr lang="en-US" sz="2800" dirty="0" smtClean="0"/>
              <a:t> L. Martinez, JD </a:t>
            </a:r>
          </a:p>
          <a:p>
            <a:pPr algn="ctr">
              <a:buNone/>
            </a:pPr>
            <a:r>
              <a:rPr lang="en-US" sz="2400" dirty="0" smtClean="0">
                <a:hlinkClick r:id="rId3"/>
              </a:rPr>
              <a:t>tatjana@nova.edu</a:t>
            </a:r>
            <a:r>
              <a:rPr lang="en-US" sz="2400" dirty="0" smtClean="0"/>
              <a:t> or 1-800-986-3223 x8484</a:t>
            </a:r>
          </a:p>
          <a:p>
            <a:pPr algn="ctr">
              <a:buNone/>
            </a:pPr>
            <a:r>
              <a:rPr lang="en-US" sz="2800" dirty="0" smtClean="0"/>
              <a:t>Marilyn Gardner, PhD, JD </a:t>
            </a:r>
          </a:p>
          <a:p>
            <a:pPr algn="ctr">
              <a:buNone/>
            </a:pPr>
            <a:r>
              <a:rPr lang="en-US" sz="2400" dirty="0" smtClean="0">
                <a:hlinkClick r:id="rId4"/>
              </a:rPr>
              <a:t>marigard@nova.edu</a:t>
            </a:r>
            <a:r>
              <a:rPr lang="en-US" sz="2400" dirty="0" smtClean="0"/>
              <a:t> or 617-399-1775</a:t>
            </a:r>
          </a:p>
          <a:p>
            <a:pPr algn="ctr">
              <a:buNone/>
            </a:pPr>
            <a:endParaRPr lang="en-US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63</a:t>
            </a:fld>
            <a:endParaRPr lang="en-US" altLang="en-US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	Cummings, J. Financial aid fraud in online distance learning. </a:t>
            </a:r>
            <a:r>
              <a:rPr lang="en-US" sz="1400" dirty="0" err="1" smtClean="0"/>
              <a:t>Educause</a:t>
            </a:r>
            <a:r>
              <a:rPr lang="en-US" sz="1400" dirty="0" smtClean="0"/>
              <a:t>. </a:t>
            </a:r>
          </a:p>
          <a:p>
            <a:pPr>
              <a:buNone/>
            </a:pPr>
            <a:r>
              <a:rPr lang="en-US" sz="1400" dirty="0" smtClean="0"/>
              <a:t>	November 3, 2011 retrieved from </a:t>
            </a:r>
            <a:r>
              <a:rPr lang="en-US" sz="1400" dirty="0" smtClean="0">
                <a:hlinkClick r:id="rId3"/>
              </a:rPr>
              <a:t>http://www.educause.edu/blog/jcummings/Financialaidfraudinonlinedista/240899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	Field, K. Education Department Chases 'Pell Runners' Who Threaten Aid Program.</a:t>
            </a:r>
          </a:p>
          <a:p>
            <a:pPr>
              <a:buNone/>
            </a:pPr>
            <a:r>
              <a:rPr lang="en-US" sz="1400" dirty="0" smtClean="0"/>
              <a:t>	The Chronicle of Higher Education . August 28, 2011.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	Perez, E. Online classes targeted by financial aid scams. October 7, 2011 retrieved from</a:t>
            </a:r>
          </a:p>
          <a:p>
            <a:pPr>
              <a:buNone/>
            </a:pPr>
            <a:r>
              <a:rPr lang="en-US" sz="1400" dirty="0" smtClean="0">
                <a:hlinkClick r:id="rId4"/>
              </a:rPr>
              <a:t>	http://californiawatch.org/dailyreport/online-classes-targeted-financial-aid-scams-12965</a:t>
            </a: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	United States Department of Education,  Office of Inspector General, Investigative Advisory Report, Distance Education Fraud Rings, September 26, 2011.</a:t>
            </a:r>
          </a:p>
          <a:p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	United States Department of Education. Fraud in Postsecondary Distance Education Programs – Urgent Call to Action. Publication # DCL ID:  GEN-11-17. October 20, 2011</a:t>
            </a:r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b="1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  <a:p>
            <a:pPr>
              <a:buNone/>
            </a:pPr>
            <a:endParaRPr lang="en-US" sz="1400" dirty="0" smtClean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64</a:t>
            </a:fld>
            <a:endParaRPr lang="en-US" altLang="en-US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endParaRPr lang="en-US" sz="1400" dirty="0" smtClean="0"/>
          </a:p>
          <a:p>
            <a:pPr>
              <a:buNone/>
            </a:pPr>
            <a:r>
              <a:rPr lang="en-US" sz="1400" dirty="0" smtClean="0"/>
              <a:t>“Pirates &amp; Pretenders: Public Policy Forum”. Presidents Forum and The United States Distance Learning Association. Chamber of Commerce, Washington, D.C.  27 January 2012. Interviews with: </a:t>
            </a:r>
          </a:p>
          <a:p>
            <a:r>
              <a:rPr lang="en-US" sz="1400" dirty="0" smtClean="0"/>
              <a:t>Adams, David. Deputy General Counsel, Vice President Regulatory Affairs, Kaplan University</a:t>
            </a:r>
          </a:p>
          <a:p>
            <a:r>
              <a:rPr lang="en-US" sz="1400" dirty="0" smtClean="0"/>
              <a:t>Berg, James. Vice-President, Chief Ethics and Compliance Officer for the Apollo Group, Inc. </a:t>
            </a:r>
          </a:p>
          <a:p>
            <a:r>
              <a:rPr lang="en-US" sz="1400" dirty="0" smtClean="0"/>
              <a:t>Bergeron, David</a:t>
            </a:r>
            <a:r>
              <a:rPr lang="en-US" sz="1400" b="1" dirty="0" smtClean="0"/>
              <a:t>.</a:t>
            </a:r>
            <a:r>
              <a:rPr lang="en-US" sz="1400" dirty="0" smtClean="0"/>
              <a:t> Deputy Assistant Secretary of Programs, Planning and Innovation, U.S. Department of Education. </a:t>
            </a:r>
          </a:p>
          <a:p>
            <a:r>
              <a:rPr lang="en-US" sz="1400" dirty="0" err="1" smtClean="0"/>
              <a:t>Blum,Jennifer</a:t>
            </a:r>
            <a:r>
              <a:rPr lang="en-US" sz="1400" dirty="0" smtClean="0"/>
              <a:t>. Partner, Drinker Biddle &amp; </a:t>
            </a:r>
            <a:r>
              <a:rPr lang="en-US" sz="1400" dirty="0" err="1" smtClean="0"/>
              <a:t>Reath</a:t>
            </a:r>
            <a:endParaRPr lang="en-US" sz="1400" dirty="0" smtClean="0"/>
          </a:p>
          <a:p>
            <a:r>
              <a:rPr lang="en-US" sz="1400" dirty="0" smtClean="0"/>
              <a:t>Boston, Wallace. President, American Public University </a:t>
            </a:r>
          </a:p>
          <a:p>
            <a:r>
              <a:rPr lang="en-US" sz="1400" dirty="0" smtClean="0"/>
              <a:t>Bustamante, Chris. President, Rio Salado College</a:t>
            </a:r>
          </a:p>
          <a:p>
            <a:r>
              <a:rPr lang="en-US" sz="1400" dirty="0" err="1" smtClean="0"/>
              <a:t>Clinefelter</a:t>
            </a:r>
            <a:r>
              <a:rPr lang="en-US" sz="1400" dirty="0" smtClean="0"/>
              <a:t>, Dave. Chief Academic Officer, The Learning House, Inc.</a:t>
            </a:r>
          </a:p>
          <a:p>
            <a:r>
              <a:rPr lang="en-US" sz="1400" dirty="0" smtClean="0"/>
              <a:t>Dalton,  Thomas. Assistant Vice President for Enrollment Management, Excelsior College</a:t>
            </a:r>
          </a:p>
          <a:p>
            <a:r>
              <a:rPr lang="en-US" sz="1400" dirty="0" err="1" smtClean="0"/>
              <a:t>Draeger</a:t>
            </a:r>
            <a:r>
              <a:rPr lang="en-US" sz="1400" dirty="0" smtClean="0"/>
              <a:t>, Justin. President, NASFAA</a:t>
            </a:r>
          </a:p>
          <a:p>
            <a:r>
              <a:rPr lang="en-US" sz="1400" dirty="0" smtClean="0"/>
              <a:t>Dorman, William. Chief Executive Officer, </a:t>
            </a:r>
            <a:r>
              <a:rPr lang="en-US" sz="1400" dirty="0" err="1" smtClean="0"/>
              <a:t>Kryterion</a:t>
            </a:r>
            <a:endParaRPr lang="en-US" sz="1400" dirty="0" smtClean="0"/>
          </a:p>
          <a:p>
            <a:r>
              <a:rPr lang="en-US" sz="1400" dirty="0" err="1" smtClean="0"/>
              <a:t>Ebersole</a:t>
            </a:r>
            <a:r>
              <a:rPr lang="en-US" sz="1400" dirty="0" smtClean="0"/>
              <a:t>, John. President, Excelsior College </a:t>
            </a:r>
          </a:p>
          <a:p>
            <a:endParaRPr lang="en-US" sz="1400" dirty="0" smtClean="0"/>
          </a:p>
          <a:p>
            <a:endParaRPr lang="en-US" sz="1400" dirty="0" smtClean="0"/>
          </a:p>
          <a:p>
            <a:pPr>
              <a:buNone/>
            </a:pPr>
            <a:endParaRPr lang="en-US" sz="1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65</a:t>
            </a:fld>
            <a:endParaRPr lang="en-US" altLang="en-US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References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buNone/>
            </a:pPr>
            <a:r>
              <a:rPr lang="en-US" sz="1400" dirty="0" smtClean="0"/>
              <a:t>“Pirates &amp; Pretenders: Public Policy Forum”. Presidents Forum and The United States Distance Learning Association. Chamber of Commerce, Washington, D.C.  27 January 2012. Interviews with (continued) : </a:t>
            </a:r>
          </a:p>
          <a:p>
            <a:endParaRPr lang="en-US" sz="1400" dirty="0" smtClean="0"/>
          </a:p>
          <a:p>
            <a:r>
              <a:rPr lang="en-US" sz="1400" dirty="0" smtClean="0"/>
              <a:t>Flores, John G.  Executive Director/Program Professor, Nova Southeastern University/Abraham </a:t>
            </a:r>
            <a:r>
              <a:rPr lang="en-US" sz="1400" dirty="0" err="1" smtClean="0"/>
              <a:t>Fischler</a:t>
            </a:r>
            <a:r>
              <a:rPr lang="en-US" sz="1400" dirty="0" smtClean="0"/>
              <a:t> School of Education and Executive Director, United States Distance Learning Association</a:t>
            </a:r>
          </a:p>
          <a:p>
            <a:r>
              <a:rPr lang="en-US" sz="1400" dirty="0" smtClean="0"/>
              <a:t>Goldstein, Michael. Dow </a:t>
            </a:r>
            <a:r>
              <a:rPr lang="en-US" sz="1400" dirty="0" err="1" smtClean="0"/>
              <a:t>Lohnes</a:t>
            </a:r>
            <a:r>
              <a:rPr lang="en-US" sz="1400" dirty="0" smtClean="0"/>
              <a:t>, PLLC</a:t>
            </a:r>
          </a:p>
          <a:p>
            <a:r>
              <a:rPr lang="en-US" sz="1400" dirty="0" smtClean="0"/>
              <a:t>Hamel, William</a:t>
            </a:r>
            <a:r>
              <a:rPr lang="en-US" sz="1400" b="1" dirty="0" smtClean="0"/>
              <a:t>. </a:t>
            </a:r>
            <a:r>
              <a:rPr lang="en-US" sz="1400" dirty="0" smtClean="0"/>
              <a:t>Assistant Inspector General for Investigations, U.S. Department of Education. </a:t>
            </a:r>
          </a:p>
          <a:p>
            <a:r>
              <a:rPr lang="en-US" sz="1400" dirty="0" smtClean="0"/>
              <a:t>Hardy, Darcy . Assistant Vice Provost, University of Texas at San Antonio Special Assistant to the Assistant Secretary (IPA), U.S. Department of Labor. </a:t>
            </a:r>
          </a:p>
          <a:p>
            <a:r>
              <a:rPr lang="en-US" sz="1400" dirty="0" smtClean="0"/>
              <a:t>Humphrey, Anthony. Director, Financial Aid, Blackboard</a:t>
            </a:r>
          </a:p>
          <a:p>
            <a:r>
              <a:rPr lang="en-US" sz="1400" dirty="0" err="1" smtClean="0"/>
              <a:t>Kassner</a:t>
            </a:r>
            <a:r>
              <a:rPr lang="en-US" sz="1400" dirty="0" smtClean="0"/>
              <a:t>, Don. President, </a:t>
            </a:r>
            <a:r>
              <a:rPr lang="en-US" sz="1400" dirty="0" err="1" smtClean="0"/>
              <a:t>Procto</a:t>
            </a:r>
            <a:r>
              <a:rPr lang="en-US" sz="1400" dirty="0" smtClean="0"/>
              <a:t> U</a:t>
            </a:r>
          </a:p>
          <a:p>
            <a:r>
              <a:rPr lang="en-US" sz="1400" dirty="0" err="1" smtClean="0"/>
              <a:t>Klonoski</a:t>
            </a:r>
            <a:r>
              <a:rPr lang="en-US" sz="1400" dirty="0" smtClean="0"/>
              <a:t>, Edward. President, Charter Oak State College </a:t>
            </a:r>
          </a:p>
          <a:p>
            <a:r>
              <a:rPr lang="en-US" sz="1400" dirty="0" err="1" smtClean="0"/>
              <a:t>McMahill</a:t>
            </a:r>
            <a:r>
              <a:rPr lang="en-US" sz="1400" dirty="0" smtClean="0"/>
              <a:t>, Jan. Dean, School of Education, Drake University</a:t>
            </a:r>
          </a:p>
          <a:p>
            <a:r>
              <a:rPr lang="en-US" sz="1400" dirty="0" err="1" smtClean="0"/>
              <a:t>Mullowney</a:t>
            </a:r>
            <a:r>
              <a:rPr lang="en-US" sz="1400" dirty="0" smtClean="0"/>
              <a:t>, Bill. Vice President and GC at Valencia CC </a:t>
            </a:r>
          </a:p>
          <a:p>
            <a:r>
              <a:rPr lang="en-US" sz="1400" dirty="0" err="1" smtClean="0"/>
              <a:t>Toof</a:t>
            </a:r>
            <a:r>
              <a:rPr lang="en-US" sz="1400" dirty="0" smtClean="0"/>
              <a:t>, Robert. President, </a:t>
            </a:r>
            <a:r>
              <a:rPr lang="en-US" sz="1400" dirty="0" err="1" smtClean="0"/>
              <a:t>ProctorCam</a:t>
            </a:r>
            <a:endParaRPr lang="en-US" sz="1400" dirty="0" smtClean="0"/>
          </a:p>
          <a:p>
            <a:r>
              <a:rPr lang="en-US" sz="1400" dirty="0" err="1" smtClean="0"/>
              <a:t>Winneg</a:t>
            </a:r>
            <a:r>
              <a:rPr lang="en-US" sz="1400" dirty="0" smtClean="0"/>
              <a:t>, Douglas. President, Software Secure</a:t>
            </a:r>
          </a:p>
          <a:p>
            <a:endParaRPr lang="en-US" sz="1400" dirty="0" smtClean="0"/>
          </a:p>
          <a:p>
            <a:pPr>
              <a:buNone/>
            </a:pPr>
            <a:endParaRPr lang="en-US" sz="1400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66</a:t>
            </a:fld>
            <a:endParaRPr lang="en-US" altLang="en-US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22238"/>
            <a:ext cx="7543800" cy="1401762"/>
          </a:xfrm>
        </p:spPr>
        <p:txBody>
          <a:bodyPr/>
          <a:lstStyle/>
          <a:p>
            <a:r>
              <a:rPr lang="en-US" sz="2800" dirty="0" smtClean="0"/>
              <a:t>1. Financial Aid Fraud and Student Verification</a:t>
            </a:r>
            <a:br>
              <a:rPr lang="en-US" sz="2800" dirty="0" smtClean="0"/>
            </a:br>
            <a:endParaRPr lang="en-US" sz="2800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905000"/>
            <a:ext cx="8229600" cy="3954463"/>
          </a:xfrm>
        </p:spPr>
        <p:txBody>
          <a:bodyPr/>
          <a:lstStyle/>
          <a:p>
            <a:pPr algn="ctr">
              <a:buNone/>
            </a:pPr>
            <a:r>
              <a:rPr lang="en-US" i="1" dirty="0" smtClean="0"/>
              <a:t>How to protect the integrity of government aid without harming students?</a:t>
            </a:r>
          </a:p>
          <a:p>
            <a:pPr algn="ctr">
              <a:buNone/>
            </a:pPr>
            <a:endParaRPr lang="en-US" dirty="0" smtClean="0"/>
          </a:p>
          <a:p>
            <a:pPr algn="ctr">
              <a:buNone/>
            </a:pPr>
            <a:r>
              <a:rPr lang="en-US" dirty="0" smtClean="0"/>
              <a:t>Inspector General (IG) Report </a:t>
            </a:r>
            <a:r>
              <a:rPr lang="en-US" sz="1800" dirty="0" smtClean="0"/>
              <a:t>(September 2011)</a:t>
            </a:r>
          </a:p>
          <a:p>
            <a:pPr algn="ctr">
              <a:buNone/>
            </a:pPr>
            <a:endParaRPr lang="en-US" sz="1800" dirty="0" smtClean="0"/>
          </a:p>
          <a:p>
            <a:pPr algn="ctr">
              <a:buNone/>
            </a:pPr>
            <a:r>
              <a:rPr lang="en-US" dirty="0" smtClean="0"/>
              <a:t>U.S. Department of Education (ED) and “Dear Colleague Letter” </a:t>
            </a:r>
            <a:r>
              <a:rPr lang="en-US" sz="1800" dirty="0" smtClean="0"/>
              <a:t>(October 2011)</a:t>
            </a:r>
          </a:p>
          <a:p>
            <a:pPr algn="ctr">
              <a:buNone/>
            </a:pPr>
            <a:r>
              <a:rPr lang="en-US" sz="2800" i="1" dirty="0" smtClean="0">
                <a:solidFill>
                  <a:srgbClr val="FF0000"/>
                </a:solidFill>
              </a:rPr>
              <a:t>All in it together- government and taxpayer</a:t>
            </a:r>
          </a:p>
          <a:p>
            <a:pPr algn="ctr">
              <a:buFont typeface="Wingdings" pitchFamily="2" charset="2"/>
              <a:buChar char="q"/>
            </a:pPr>
            <a:endParaRPr lang="en-US" sz="3200" dirty="0" smtClean="0"/>
          </a:p>
          <a:p>
            <a:pPr algn="ctr">
              <a:buNone/>
            </a:pPr>
            <a:endParaRPr lang="en-US" sz="1800" dirty="0" smtClean="0"/>
          </a:p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65AA4FE-33A2-446E-B0A8-D1C146EB23A5}" type="slidenum">
              <a:rPr lang="en-US" altLang="en-US" smtClean="0"/>
              <a:pPr>
                <a:defRPr/>
              </a:pPr>
              <a:t>7</a:t>
            </a:fld>
            <a:endParaRPr lang="en-US" altLang="en-US" dirty="0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z="4000" dirty="0" smtClean="0"/>
              <a:t/>
            </a:r>
            <a:br>
              <a:rPr lang="en-US" sz="4000" dirty="0" smtClean="0"/>
            </a:br>
            <a:r>
              <a:rPr lang="en-US" sz="4000" dirty="0" smtClean="0"/>
              <a:t>Historical Perspective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sz="2400" dirty="0" smtClean="0"/>
              <a:t>50% Rule eliminated 2005</a:t>
            </a:r>
          </a:p>
          <a:p>
            <a:r>
              <a:rPr lang="en-US" sz="2400" dirty="0" smtClean="0"/>
              <a:t>Higher Education Opportunities Act 2008 student authentication.</a:t>
            </a:r>
          </a:p>
          <a:p>
            <a:pPr lvl="0"/>
            <a:r>
              <a:rPr lang="en-US" sz="2400" dirty="0" smtClean="0"/>
              <a:t>Required login and password to access course</a:t>
            </a:r>
          </a:p>
          <a:p>
            <a:r>
              <a:rPr lang="en-US" sz="2400" dirty="0" smtClean="0"/>
              <a:t>Community colleges new procedures/policies</a:t>
            </a:r>
          </a:p>
          <a:p>
            <a:r>
              <a:rPr lang="en-US" sz="2400" dirty="0" smtClean="0"/>
              <a:t>Two issues: Fraud and institutional integrity</a:t>
            </a:r>
          </a:p>
          <a:p>
            <a:endParaRPr lang="en-US" sz="2000" dirty="0" smtClean="0"/>
          </a:p>
        </p:txBody>
      </p:sp>
      <p:pic>
        <p:nvPicPr>
          <p:cNvPr id="1229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30000" y="1803006"/>
            <a:ext cx="2475000" cy="3701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8</a:t>
            </a:fld>
            <a:endParaRPr lang="en-US" altLang="en-US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381000"/>
            <a:ext cx="7543800" cy="1036638"/>
          </a:xfrm>
        </p:spPr>
        <p:txBody>
          <a:bodyPr/>
          <a:lstStyle/>
          <a:p>
            <a:r>
              <a:rPr lang="en-US" sz="4000" dirty="0" smtClean="0"/>
              <a:t>Scope of Activities</a:t>
            </a:r>
            <a:br>
              <a:rPr lang="en-US" sz="4000" dirty="0" smtClean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pPr>
              <a:buNone/>
            </a:pPr>
            <a:endParaRPr lang="en-US" sz="3600" dirty="0" smtClean="0"/>
          </a:p>
          <a:p>
            <a:r>
              <a:rPr lang="en-US" sz="3600" dirty="0" smtClean="0"/>
              <a:t>	Ring Leader</a:t>
            </a:r>
          </a:p>
          <a:p>
            <a:r>
              <a:rPr lang="en-US" sz="3600" dirty="0" smtClean="0"/>
              <a:t>	Valid     Identities</a:t>
            </a:r>
          </a:p>
          <a:p>
            <a:r>
              <a:rPr lang="en-US" sz="3600" dirty="0" smtClean="0"/>
              <a:t>	 Financial Aid Disbursement </a:t>
            </a:r>
          </a:p>
          <a:p>
            <a:pPr algn="ctr">
              <a:buNone/>
            </a:pPr>
            <a:endParaRPr lang="en-US" sz="3600" kern="1200" dirty="0" smtClean="0">
              <a:latin typeface="Arial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DA73BE9C-BD6D-4472-9F47-263BE060993D}" type="slidenum">
              <a:rPr lang="en-US" altLang="en-US" smtClean="0"/>
              <a:pPr>
                <a:defRPr/>
              </a:pPr>
              <a:t>9</a:t>
            </a:fld>
            <a:endParaRPr lang="en-US" altLang="en-US"/>
          </a:p>
        </p:txBody>
      </p:sp>
      <p:pic>
        <p:nvPicPr>
          <p:cNvPr id="1028" name="Picture 4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813500" y="2168631"/>
            <a:ext cx="3708000" cy="2970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Network">
  <a:themeElements>
    <a:clrScheme name="Network 10">
      <a:dk1>
        <a:srgbClr val="000000"/>
      </a:dk1>
      <a:lt1>
        <a:srgbClr val="FFFFFF"/>
      </a:lt1>
      <a:dk2>
        <a:srgbClr val="330066"/>
      </a:dk2>
      <a:lt2>
        <a:srgbClr val="808080"/>
      </a:lt2>
      <a:accent1>
        <a:srgbClr val="CCCC00"/>
      </a:accent1>
      <a:accent2>
        <a:srgbClr val="669999"/>
      </a:accent2>
      <a:accent3>
        <a:srgbClr val="FFFFFF"/>
      </a:accent3>
      <a:accent4>
        <a:srgbClr val="000000"/>
      </a:accent4>
      <a:accent5>
        <a:srgbClr val="E2E2AA"/>
      </a:accent5>
      <a:accent6>
        <a:srgbClr val="5C8A8A"/>
      </a:accent6>
      <a:hlink>
        <a:srgbClr val="7E9CE8"/>
      </a:hlink>
      <a:folHlink>
        <a:srgbClr val="D8D8EC"/>
      </a:folHlink>
    </a:clrScheme>
    <a:fontScheme name="Network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1800" b="0" i="1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Network 1">
        <a:dk1>
          <a:srgbClr val="4F747B"/>
        </a:dk1>
        <a:lt1>
          <a:srgbClr val="FFFFFF"/>
        </a:lt1>
        <a:dk2>
          <a:srgbClr val="000000"/>
        </a:dk2>
        <a:lt2>
          <a:srgbClr val="C0C0C0"/>
        </a:lt2>
        <a:accent1>
          <a:srgbClr val="859868"/>
        </a:accent1>
        <a:accent2>
          <a:srgbClr val="5F5F5F"/>
        </a:accent2>
        <a:accent3>
          <a:srgbClr val="AAAAAA"/>
        </a:accent3>
        <a:accent4>
          <a:srgbClr val="DADADA"/>
        </a:accent4>
        <a:accent5>
          <a:srgbClr val="C2CAB9"/>
        </a:accent5>
        <a:accent6>
          <a:srgbClr val="555555"/>
        </a:accent6>
        <a:hlink>
          <a:srgbClr val="5F5F5F"/>
        </a:hlink>
        <a:folHlink>
          <a:srgbClr val="BA121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2">
        <a:dk1>
          <a:srgbClr val="3C0000"/>
        </a:dk1>
        <a:lt1>
          <a:srgbClr val="FFFFFF"/>
        </a:lt1>
        <a:dk2>
          <a:srgbClr val="4D0B0B"/>
        </a:dk2>
        <a:lt2>
          <a:srgbClr val="FFFFFF"/>
        </a:lt2>
        <a:accent1>
          <a:srgbClr val="666633"/>
        </a:accent1>
        <a:accent2>
          <a:srgbClr val="CC3300"/>
        </a:accent2>
        <a:accent3>
          <a:srgbClr val="B2AAAA"/>
        </a:accent3>
        <a:accent4>
          <a:srgbClr val="DADADA"/>
        </a:accent4>
        <a:accent5>
          <a:srgbClr val="B8B8AD"/>
        </a:accent5>
        <a:accent6>
          <a:srgbClr val="B92D00"/>
        </a:accent6>
        <a:hlink>
          <a:srgbClr val="CC9900"/>
        </a:hlink>
        <a:folHlink>
          <a:srgbClr val="CCCC33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3">
        <a:dk1>
          <a:srgbClr val="666699"/>
        </a:dk1>
        <a:lt1>
          <a:srgbClr val="FFFFFF"/>
        </a:lt1>
        <a:dk2>
          <a:srgbClr val="15192B"/>
        </a:dk2>
        <a:lt2>
          <a:srgbClr val="CCCCFF"/>
        </a:lt2>
        <a:accent1>
          <a:srgbClr val="4F893D"/>
        </a:accent1>
        <a:accent2>
          <a:srgbClr val="666699"/>
        </a:accent2>
        <a:accent3>
          <a:srgbClr val="AAABAC"/>
        </a:accent3>
        <a:accent4>
          <a:srgbClr val="DADADA"/>
        </a:accent4>
        <a:accent5>
          <a:srgbClr val="B2C4AF"/>
        </a:accent5>
        <a:accent6>
          <a:srgbClr val="5C5C8A"/>
        </a:accent6>
        <a:hlink>
          <a:srgbClr val="CC9900"/>
        </a:hlink>
        <a:folHlink>
          <a:srgbClr val="4837C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4">
        <a:dk1>
          <a:srgbClr val="666699"/>
        </a:dk1>
        <a:lt1>
          <a:srgbClr val="FFFFFF"/>
        </a:lt1>
        <a:dk2>
          <a:srgbClr val="86001A"/>
        </a:dk2>
        <a:lt2>
          <a:srgbClr val="CCCC66"/>
        </a:lt2>
        <a:accent1>
          <a:srgbClr val="FF3300"/>
        </a:accent1>
        <a:accent2>
          <a:srgbClr val="FF6600"/>
        </a:accent2>
        <a:accent3>
          <a:srgbClr val="C3AAAB"/>
        </a:accent3>
        <a:accent4>
          <a:srgbClr val="DADADA"/>
        </a:accent4>
        <a:accent5>
          <a:srgbClr val="FFADAA"/>
        </a:accent5>
        <a:accent6>
          <a:srgbClr val="E75C00"/>
        </a:accent6>
        <a:hlink>
          <a:srgbClr val="CC9900"/>
        </a:hlink>
        <a:folHlink>
          <a:srgbClr val="FF00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5">
        <a:dk1>
          <a:srgbClr val="666699"/>
        </a:dk1>
        <a:lt1>
          <a:srgbClr val="FFFFFF"/>
        </a:lt1>
        <a:dk2>
          <a:srgbClr val="000054"/>
        </a:dk2>
        <a:lt2>
          <a:srgbClr val="FFFFFF"/>
        </a:lt2>
        <a:accent1>
          <a:srgbClr val="3333FF"/>
        </a:accent1>
        <a:accent2>
          <a:srgbClr val="006699"/>
        </a:accent2>
        <a:accent3>
          <a:srgbClr val="AAAAB3"/>
        </a:accent3>
        <a:accent4>
          <a:srgbClr val="DADADA"/>
        </a:accent4>
        <a:accent5>
          <a:srgbClr val="ADADFF"/>
        </a:accent5>
        <a:accent6>
          <a:srgbClr val="005C8A"/>
        </a:accent6>
        <a:hlink>
          <a:srgbClr val="669900"/>
        </a:hlink>
        <a:folHlink>
          <a:srgbClr val="0000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6">
        <a:dk1>
          <a:srgbClr val="808080"/>
        </a:dk1>
        <a:lt1>
          <a:srgbClr val="FFFFFF"/>
        </a:lt1>
        <a:dk2>
          <a:srgbClr val="30054B"/>
        </a:dk2>
        <a:lt2>
          <a:srgbClr val="FFFFFF"/>
        </a:lt2>
        <a:accent1>
          <a:srgbClr val="797B9B"/>
        </a:accent1>
        <a:accent2>
          <a:srgbClr val="6B4FB1"/>
        </a:accent2>
        <a:accent3>
          <a:srgbClr val="ADAAB1"/>
        </a:accent3>
        <a:accent4>
          <a:srgbClr val="DADADA"/>
        </a:accent4>
        <a:accent5>
          <a:srgbClr val="BEBFCB"/>
        </a:accent5>
        <a:accent6>
          <a:srgbClr val="6047A0"/>
        </a:accent6>
        <a:hlink>
          <a:srgbClr val="7AACCE"/>
        </a:hlink>
        <a:folHlink>
          <a:srgbClr val="D8D8E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7">
        <a:dk1>
          <a:srgbClr val="808080"/>
        </a:dk1>
        <a:lt1>
          <a:srgbClr val="FFFFCC"/>
        </a:lt1>
        <a:dk2>
          <a:srgbClr val="29527B"/>
        </a:dk2>
        <a:lt2>
          <a:srgbClr val="FFFFFF"/>
        </a:lt2>
        <a:accent1>
          <a:srgbClr val="CCCC00"/>
        </a:accent1>
        <a:accent2>
          <a:srgbClr val="669999"/>
        </a:accent2>
        <a:accent3>
          <a:srgbClr val="ACB3BF"/>
        </a:accent3>
        <a:accent4>
          <a:srgbClr val="DADAAE"/>
        </a:accent4>
        <a:accent5>
          <a:srgbClr val="E2E2AA"/>
        </a:accent5>
        <a:accent6>
          <a:srgbClr val="5C8A8A"/>
        </a:accent6>
        <a:hlink>
          <a:srgbClr val="D8D8EC"/>
        </a:hlink>
        <a:folHlink>
          <a:srgbClr val="B2B2B2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8">
        <a:dk1>
          <a:srgbClr val="666699"/>
        </a:dk1>
        <a:lt1>
          <a:srgbClr val="FFFFFF"/>
        </a:lt1>
        <a:dk2>
          <a:srgbClr val="476949"/>
        </a:dk2>
        <a:lt2>
          <a:srgbClr val="FFFFFF"/>
        </a:lt2>
        <a:accent1>
          <a:srgbClr val="CC6600"/>
        </a:accent1>
        <a:accent2>
          <a:srgbClr val="CC9900"/>
        </a:accent2>
        <a:accent3>
          <a:srgbClr val="B1B9B1"/>
        </a:accent3>
        <a:accent4>
          <a:srgbClr val="DADADA"/>
        </a:accent4>
        <a:accent5>
          <a:srgbClr val="E2B8AA"/>
        </a:accent5>
        <a:accent6>
          <a:srgbClr val="B98A00"/>
        </a:accent6>
        <a:hlink>
          <a:srgbClr val="669900"/>
        </a:hlink>
        <a:folHlink>
          <a:srgbClr val="A45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Network 9">
        <a:dk1>
          <a:srgbClr val="000000"/>
        </a:dk1>
        <a:lt1>
          <a:srgbClr val="FFFFFF"/>
        </a:lt1>
        <a:dk2>
          <a:srgbClr val="7C1302"/>
        </a:dk2>
        <a:lt2>
          <a:srgbClr val="CC9900"/>
        </a:lt2>
        <a:accent1>
          <a:srgbClr val="CC9900"/>
        </a:accent1>
        <a:accent2>
          <a:srgbClr val="CC3300"/>
        </a:accent2>
        <a:accent3>
          <a:srgbClr val="FFFFFF"/>
        </a:accent3>
        <a:accent4>
          <a:srgbClr val="000000"/>
        </a:accent4>
        <a:accent5>
          <a:srgbClr val="E2CAAA"/>
        </a:accent5>
        <a:accent6>
          <a:srgbClr val="B92D00"/>
        </a:accent6>
        <a:hlink>
          <a:srgbClr val="808080"/>
        </a:hlink>
        <a:folHlink>
          <a:srgbClr val="CC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Network 10">
        <a:dk1>
          <a:srgbClr val="000000"/>
        </a:dk1>
        <a:lt1>
          <a:srgbClr val="FFFFFF"/>
        </a:lt1>
        <a:dk2>
          <a:srgbClr val="330066"/>
        </a:dk2>
        <a:lt2>
          <a:srgbClr val="808080"/>
        </a:lt2>
        <a:accent1>
          <a:srgbClr val="CCCC00"/>
        </a:accent1>
        <a:accent2>
          <a:srgbClr val="669999"/>
        </a:accent2>
        <a:accent3>
          <a:srgbClr val="FFFFFF"/>
        </a:accent3>
        <a:accent4>
          <a:srgbClr val="000000"/>
        </a:accent4>
        <a:accent5>
          <a:srgbClr val="E2E2AA"/>
        </a:accent5>
        <a:accent6>
          <a:srgbClr val="5C8A8A"/>
        </a:accent6>
        <a:hlink>
          <a:srgbClr val="7E9CE8"/>
        </a:hlink>
        <a:folHlink>
          <a:srgbClr val="D8D8EC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Network</Template>
  <TotalTime>11070</TotalTime>
  <Words>2224</Words>
  <Application>Microsoft Macintosh PowerPoint</Application>
  <PresentationFormat>On-screen Show (4:3)</PresentationFormat>
  <Paragraphs>482</Paragraphs>
  <Slides>66</Slides>
  <Notes>15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66</vt:i4>
      </vt:variant>
    </vt:vector>
  </HeadingPairs>
  <TitlesOfParts>
    <vt:vector size="67" baseType="lpstr">
      <vt:lpstr>Network</vt:lpstr>
      <vt:lpstr>  Preserving Institutional Integrity in Distance Learning:      </vt:lpstr>
      <vt:lpstr> Preserving Institutional Integrity in Distance Learning</vt:lpstr>
      <vt:lpstr>Tatjana Martinez, JD</vt:lpstr>
      <vt:lpstr>Legal Perspectives and Issues of Financial Aid Fraud and Student Verification in Distance Learning</vt:lpstr>
      <vt:lpstr>Presentation Objective</vt:lpstr>
      <vt:lpstr>Presentation Overview </vt:lpstr>
      <vt:lpstr>1. Financial Aid Fraud and Student Verification </vt:lpstr>
      <vt:lpstr> Historical Perspective</vt:lpstr>
      <vt:lpstr>Scope of Activities </vt:lpstr>
      <vt:lpstr>National Fraud Snapshot</vt:lpstr>
      <vt:lpstr>National Fraud Snapshot </vt:lpstr>
      <vt:lpstr>National Fraud Snapshot</vt:lpstr>
      <vt:lpstr>National Fraud Snapshot</vt:lpstr>
      <vt:lpstr>Key Issue</vt:lpstr>
      <vt:lpstr>Key Issues</vt:lpstr>
      <vt:lpstr>Problems stem from:  </vt:lpstr>
      <vt:lpstr>Recommendations Inspector General</vt:lpstr>
      <vt:lpstr>Troubling Recommendation </vt:lpstr>
      <vt:lpstr>Institution Concerns</vt:lpstr>
      <vt:lpstr>Institution Concerns </vt:lpstr>
      <vt:lpstr>Institution Concerns </vt:lpstr>
      <vt:lpstr>What can your institution do? </vt:lpstr>
      <vt:lpstr>What can your institution do? </vt:lpstr>
      <vt:lpstr>Institutions’ Proactive Responses</vt:lpstr>
      <vt:lpstr>Institutions’ Proactive Responses </vt:lpstr>
      <vt:lpstr>Further Precautions</vt:lpstr>
      <vt:lpstr>Further Precautions</vt:lpstr>
      <vt:lpstr>How can Washington Help? </vt:lpstr>
      <vt:lpstr>What is government doing? </vt:lpstr>
      <vt:lpstr>Advice and Supporter</vt:lpstr>
      <vt:lpstr>Action Overview</vt:lpstr>
      <vt:lpstr>Next Steps</vt:lpstr>
      <vt:lpstr>2. Student Identity Verification</vt:lpstr>
      <vt:lpstr>Harnessing Technology</vt:lpstr>
      <vt:lpstr>Harnessing Technology</vt:lpstr>
      <vt:lpstr>Harnessing Technology</vt:lpstr>
      <vt:lpstr>Harnessing Technology</vt:lpstr>
      <vt:lpstr>Harnessing Technology</vt:lpstr>
      <vt:lpstr>Harnessing Technology</vt:lpstr>
      <vt:lpstr>3. Legal and Policy Issues</vt:lpstr>
      <vt:lpstr>Legal and Policy Issues</vt:lpstr>
      <vt:lpstr>Legal and Policy Issues</vt:lpstr>
      <vt:lpstr>Legal and Policy Issues</vt:lpstr>
      <vt:lpstr>Legal/Policy Issues &amp; Government</vt:lpstr>
      <vt:lpstr>Legal/Policy Issues &amp; Government</vt:lpstr>
      <vt:lpstr>Legal/Policy Issues &amp; Government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Legal and Policy Suggestions</vt:lpstr>
      <vt:lpstr>Concerns/Roadblocks</vt:lpstr>
      <vt:lpstr>Final Analysis</vt:lpstr>
      <vt:lpstr>Final Analysis</vt:lpstr>
      <vt:lpstr>Financial Aid Fraud and Student Verification</vt:lpstr>
      <vt:lpstr>Thank You! </vt:lpstr>
      <vt:lpstr>References</vt:lpstr>
      <vt:lpstr>References</vt:lpstr>
      <vt:lpstr>References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Synaptic Learning Solution for Publishing Industry</dc:title>
  <dc:creator>Nish</dc:creator>
  <cp:lastModifiedBy>FVSC</cp:lastModifiedBy>
  <cp:revision>404</cp:revision>
  <dcterms:created xsi:type="dcterms:W3CDTF">2009-01-16T01:39:35Z</dcterms:created>
  <dcterms:modified xsi:type="dcterms:W3CDTF">2012-05-04T16:40:17Z</dcterms:modified>
</cp:coreProperties>
</file>